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32"/>
  </p:notesMasterIdLst>
  <p:sldIdLst>
    <p:sldId id="256" r:id="rId2"/>
    <p:sldId id="257" r:id="rId3"/>
    <p:sldId id="280" r:id="rId4"/>
    <p:sldId id="290" r:id="rId5"/>
    <p:sldId id="291" r:id="rId6"/>
    <p:sldId id="260" r:id="rId7"/>
    <p:sldId id="266" r:id="rId8"/>
    <p:sldId id="267" r:id="rId9"/>
    <p:sldId id="268" r:id="rId10"/>
    <p:sldId id="269" r:id="rId11"/>
    <p:sldId id="261" r:id="rId12"/>
    <p:sldId id="262" r:id="rId13"/>
    <p:sldId id="263" r:id="rId14"/>
    <p:sldId id="264" r:id="rId15"/>
    <p:sldId id="270" r:id="rId16"/>
    <p:sldId id="275" r:id="rId17"/>
    <p:sldId id="292" r:id="rId18"/>
    <p:sldId id="265" r:id="rId19"/>
    <p:sldId id="272" r:id="rId20"/>
    <p:sldId id="286" r:id="rId21"/>
    <p:sldId id="287" r:id="rId22"/>
    <p:sldId id="273" r:id="rId23"/>
    <p:sldId id="277" r:id="rId24"/>
    <p:sldId id="293" r:id="rId25"/>
    <p:sldId id="281" r:id="rId26"/>
    <p:sldId id="283" r:id="rId27"/>
    <p:sldId id="284" r:id="rId28"/>
    <p:sldId id="288" r:id="rId29"/>
    <p:sldId id="279" r:id="rId30"/>
    <p:sldId id="278" r:id="rId31"/>
  </p:sldIdLst>
  <p:sldSz cx="12192000" cy="6858000"/>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1" autoAdjust="0"/>
    <p:restoredTop sz="80360" autoAdjust="0"/>
  </p:normalViewPr>
  <p:slideViewPr>
    <p:cSldViewPr snapToGrid="0">
      <p:cViewPr varScale="1">
        <p:scale>
          <a:sx n="72" d="100"/>
          <a:sy n="72" d="100"/>
        </p:scale>
        <p:origin x="-128" y="-43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1737"/>
          </a:xfrm>
          <a:prstGeom prst="rect">
            <a:avLst/>
          </a:prstGeom>
        </p:spPr>
        <p:txBody>
          <a:bodyPr vert="horz" lIns="93177" tIns="46589" rIns="93177" bIns="46589" rtlCol="0"/>
          <a:lstStyle>
            <a:lvl1pPr algn="r">
              <a:defRPr sz="1200"/>
            </a:lvl1pPr>
          </a:lstStyle>
          <a:p>
            <a:fld id="{6999468B-CCD2-47A1-966E-10AAE483A807}" type="datetimeFigureOut">
              <a:rPr lang="en-US" smtClean="0"/>
              <a:t>4/17/17</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5"/>
            <a:ext cx="7437120" cy="2760345"/>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4F5FD7B9-7792-45CC-A0CA-ECE3FCF9EC87}" type="slidenum">
              <a:rPr lang="en-US" smtClean="0"/>
              <a:t>‹#›</a:t>
            </a:fld>
            <a:endParaRPr lang="en-US"/>
          </a:p>
        </p:txBody>
      </p:sp>
    </p:spTree>
    <p:extLst>
      <p:ext uri="{BB962C8B-B14F-4D97-AF65-F5344CB8AC3E}">
        <p14:creationId xmlns:p14="http://schemas.microsoft.com/office/powerpoint/2010/main" val="121069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5FD7B9-7792-45CC-A0CA-ECE3FCF9EC87}" type="slidenum">
              <a:rPr lang="en-US" smtClean="0"/>
              <a:t>1</a:t>
            </a:fld>
            <a:endParaRPr lang="en-US"/>
          </a:p>
        </p:txBody>
      </p:sp>
    </p:spTree>
    <p:extLst>
      <p:ext uri="{BB962C8B-B14F-4D97-AF65-F5344CB8AC3E}">
        <p14:creationId xmlns:p14="http://schemas.microsoft.com/office/powerpoint/2010/main" val="9942600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important for the ALW facilities to be</a:t>
            </a:r>
            <a:r>
              <a:rPr lang="en-US" baseline="0" dirty="0" smtClean="0"/>
              <a:t> aware of the reassessment timeframes so that up to date documentation can be obtained.</a:t>
            </a:r>
            <a:endParaRPr lang="en-US" dirty="0"/>
          </a:p>
        </p:txBody>
      </p:sp>
      <p:sp>
        <p:nvSpPr>
          <p:cNvPr id="4" name="Slide Number Placeholder 3"/>
          <p:cNvSpPr>
            <a:spLocks noGrp="1"/>
          </p:cNvSpPr>
          <p:nvPr>
            <p:ph type="sldNum" sz="quarter" idx="10"/>
          </p:nvPr>
        </p:nvSpPr>
        <p:spPr/>
        <p:txBody>
          <a:bodyPr/>
          <a:lstStyle/>
          <a:p>
            <a:fld id="{4F5FD7B9-7792-45CC-A0CA-ECE3FCF9EC87}" type="slidenum">
              <a:rPr lang="en-US" smtClean="0"/>
              <a:t>10</a:t>
            </a:fld>
            <a:endParaRPr lang="en-US"/>
          </a:p>
        </p:txBody>
      </p:sp>
    </p:spTree>
    <p:extLst>
      <p:ext uri="{BB962C8B-B14F-4D97-AF65-F5344CB8AC3E}">
        <p14:creationId xmlns:p14="http://schemas.microsoft.com/office/powerpoint/2010/main" val="1921820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Residents must be assessed prior to move in, including an evaluation of functional capacity, mental condition, and social factors. This appraisal must be updated at least once a year or upon significant change in condition. A comprehensive physician report is also considered part of the resident assessment tool and must be updated upon significant change in a resident's condition.</a:t>
            </a:r>
            <a:endParaRPr lang="en-US" dirty="0"/>
          </a:p>
        </p:txBody>
      </p:sp>
      <p:sp>
        <p:nvSpPr>
          <p:cNvPr id="4" name="Slide Number Placeholder 3"/>
          <p:cNvSpPr>
            <a:spLocks noGrp="1"/>
          </p:cNvSpPr>
          <p:nvPr>
            <p:ph type="sldNum" sz="quarter" idx="10"/>
          </p:nvPr>
        </p:nvSpPr>
        <p:spPr/>
        <p:txBody>
          <a:bodyPr/>
          <a:lstStyle/>
          <a:p>
            <a:fld id="{4F5FD7B9-7792-45CC-A0CA-ECE3FCF9EC87}" type="slidenum">
              <a:rPr lang="en-US" smtClean="0"/>
              <a:t>11</a:t>
            </a:fld>
            <a:endParaRPr lang="en-US"/>
          </a:p>
        </p:txBody>
      </p:sp>
    </p:spTree>
    <p:extLst>
      <p:ext uri="{BB962C8B-B14F-4D97-AF65-F5344CB8AC3E}">
        <p14:creationId xmlns:p14="http://schemas.microsoft.com/office/powerpoint/2010/main" val="3500396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smtClean="0"/>
              <a:t>As stated before, there should always be </a:t>
            </a:r>
            <a:r>
              <a:rPr lang="en-US" b="1" u="sng" dirty="0" smtClean="0"/>
              <a:t>very clear</a:t>
            </a:r>
            <a:r>
              <a:rPr lang="en-US" b="0" u="none" dirty="0" smtClean="0"/>
              <a:t> </a:t>
            </a:r>
            <a:r>
              <a:rPr lang="en-US" dirty="0" smtClean="0"/>
              <a:t>communication between the CCA and the ALW facility. The is responsible for reporting any incidents</a:t>
            </a:r>
            <a:r>
              <a:rPr lang="en-US" baseline="0" dirty="0" smtClean="0"/>
              <a:t> to both CCL and the CCA. The facility is also responsible for informing the CCA of any hospitalizations or reinstitutionalization of ALW participants. The facility must also work closely with the CCA to address any non compliance issues. This includes non compliance of the facility rules and responsibilities as well as the individual’s care plan/ISP.</a:t>
            </a:r>
          </a:p>
          <a:p>
            <a:pPr defTabSz="931774"/>
            <a:endParaRPr lang="en-US" baseline="0" dirty="0" smtClean="0"/>
          </a:p>
          <a:p>
            <a:pPr defTabSz="931774"/>
            <a:r>
              <a:rPr lang="en-US" baseline="0" dirty="0" smtClean="0"/>
              <a:t>The facility should ensure they have a copy of the following documentation:</a:t>
            </a:r>
          </a:p>
          <a:p>
            <a:pPr marL="174708" indent="-174708" defTabSz="931774">
              <a:buFont typeface="Arial" panose="020B0604020202020204" pitchFamily="34" charset="0"/>
              <a:buChar char="•"/>
            </a:pPr>
            <a:r>
              <a:rPr lang="en-US" baseline="0" dirty="0" smtClean="0"/>
              <a:t>Informing Notice</a:t>
            </a:r>
          </a:p>
          <a:p>
            <a:pPr marL="174708" indent="-174708" defTabSz="931774">
              <a:buFont typeface="Arial" panose="020B0604020202020204" pitchFamily="34" charset="0"/>
              <a:buChar char="•"/>
            </a:pPr>
            <a:r>
              <a:rPr lang="en-US" baseline="0" dirty="0" smtClean="0"/>
              <a:t>Freedom of Choice form</a:t>
            </a:r>
          </a:p>
          <a:p>
            <a:pPr marL="174708" indent="-174708" defTabSz="931774">
              <a:buFont typeface="Arial" panose="020B0604020202020204" pitchFamily="34" charset="0"/>
              <a:buChar char="•"/>
            </a:pPr>
            <a:r>
              <a:rPr lang="en-US" baseline="0" dirty="0" smtClean="0"/>
              <a:t>Amenity form</a:t>
            </a:r>
          </a:p>
          <a:p>
            <a:pPr marL="174708" indent="-174708" defTabSz="931774">
              <a:buFont typeface="Arial" panose="020B0604020202020204" pitchFamily="34" charset="0"/>
              <a:buChar char="•"/>
            </a:pPr>
            <a:r>
              <a:rPr lang="en-US" baseline="0" dirty="0" smtClean="0"/>
              <a:t>Current copies of the ISP and Assessment</a:t>
            </a:r>
          </a:p>
          <a:p>
            <a:endParaRPr lang="en-US" dirty="0"/>
          </a:p>
        </p:txBody>
      </p:sp>
      <p:sp>
        <p:nvSpPr>
          <p:cNvPr id="4" name="Slide Number Placeholder 3"/>
          <p:cNvSpPr>
            <a:spLocks noGrp="1"/>
          </p:cNvSpPr>
          <p:nvPr>
            <p:ph type="sldNum" sz="quarter" idx="10"/>
          </p:nvPr>
        </p:nvSpPr>
        <p:spPr/>
        <p:txBody>
          <a:bodyPr/>
          <a:lstStyle/>
          <a:p>
            <a:fld id="{4F5FD7B9-7792-45CC-A0CA-ECE3FCF9EC87}" type="slidenum">
              <a:rPr lang="en-US" smtClean="0"/>
              <a:t>12</a:t>
            </a:fld>
            <a:endParaRPr lang="en-US"/>
          </a:p>
        </p:txBody>
      </p:sp>
    </p:spTree>
    <p:extLst>
      <p:ext uri="{BB962C8B-B14F-4D97-AF65-F5344CB8AC3E}">
        <p14:creationId xmlns:p14="http://schemas.microsoft.com/office/powerpoint/2010/main" val="1705348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5FD7B9-7792-45CC-A0CA-ECE3FCF9EC87}" type="slidenum">
              <a:rPr lang="en-US" smtClean="0"/>
              <a:t>13</a:t>
            </a:fld>
            <a:endParaRPr lang="en-US"/>
          </a:p>
        </p:txBody>
      </p:sp>
    </p:spTree>
    <p:extLst>
      <p:ext uri="{BB962C8B-B14F-4D97-AF65-F5344CB8AC3E}">
        <p14:creationId xmlns:p14="http://schemas.microsoft.com/office/powerpoint/2010/main" val="6022962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Basic</a:t>
            </a:r>
            <a:r>
              <a:rPr lang="en-US" baseline="0" dirty="0" smtClean="0"/>
              <a:t> Services to be included are outlined in 87464:</a:t>
            </a:r>
          </a:p>
          <a:p>
            <a:r>
              <a:rPr lang="en-US" baseline="0" dirty="0" smtClean="0"/>
              <a:t>-Safe and healthful living accommodations and services, as specified in Section 87307</a:t>
            </a:r>
          </a:p>
          <a:p>
            <a:r>
              <a:rPr lang="en-US" baseline="0" dirty="0" smtClean="0"/>
              <a:t>-Three nutritionally well-balanced meals and snacks made available daily, including low salt or other modified diets prescribed by a doctor as a medical necessity.</a:t>
            </a:r>
          </a:p>
          <a:p>
            <a:r>
              <a:rPr lang="en-US" baseline="0" dirty="0" smtClean="0"/>
              <a:t>-Personal assistance and care as needed by the resident and as indicated in the pre-admission appraisal, with those activities of daily living such as dressing, eating, bathing and assistance taking prescribed medications.</a:t>
            </a:r>
          </a:p>
          <a:p>
            <a:r>
              <a:rPr lang="en-US" baseline="0" dirty="0" smtClean="0"/>
              <a:t>-Regular observation of the resident’s physical and mental condition</a:t>
            </a:r>
          </a:p>
          <a:p>
            <a:r>
              <a:rPr lang="en-US" baseline="0" dirty="0" smtClean="0"/>
              <a:t>-Arrangements to meet health needs, including arranging transportation</a:t>
            </a:r>
          </a:p>
          <a:p>
            <a:r>
              <a:rPr lang="en-US" baseline="0" dirty="0" smtClean="0"/>
              <a:t>-A planned activities program which includes social and recreational activities appropriate to the interests and capabilities of the resident</a:t>
            </a:r>
            <a:endParaRPr lang="en-US" dirty="0" smtClean="0"/>
          </a:p>
          <a:p>
            <a:endParaRPr lang="en-US" dirty="0" smtClean="0"/>
          </a:p>
          <a:p>
            <a:r>
              <a:rPr lang="en-US" dirty="0" smtClean="0"/>
              <a:t>Services in</a:t>
            </a:r>
            <a:r>
              <a:rPr lang="en-US" baseline="0" dirty="0" smtClean="0"/>
              <a:t> accordance with 87307 include:</a:t>
            </a:r>
          </a:p>
          <a:p>
            <a:r>
              <a:rPr lang="en-US" baseline="0" dirty="0" smtClean="0"/>
              <a:t>-A bed for each resident, except that married couples may be provided with one appropriate sized bed.  Each bed shall be equipped with good springs, a clean and comfortable mattress, available pillow(s) and lightweight warm bedding.  Fillings and covers for mattresses and pillows should be flame retardant.  Rubber sheeting shall be provided when necessary.</a:t>
            </a:r>
          </a:p>
          <a:p>
            <a:r>
              <a:rPr lang="en-US" baseline="0" dirty="0" smtClean="0"/>
              <a:t>-Bedroom furniture, which shall include for each resident, a chair, night stand, a lamp, or lights sufficient for reading, and a chest of drawers.</a:t>
            </a:r>
          </a:p>
          <a:p>
            <a:r>
              <a:rPr lang="en-US" baseline="0" dirty="0" smtClean="0"/>
              <a:t>-Clean linen, including blankets, bedspreads, top bed sheets, bottom bed sheets, pillow cases, mattress pads, bath towels, hand towels and wash cloths/  The quantity shall be sufficient to permit changing at least once per week or more often when indicated to ensure that clean linen is in use by residents at all times.  The linen shall be in good repair.  The use of common wash cloths and towels shall be prohibited.</a:t>
            </a:r>
          </a:p>
          <a:p>
            <a:r>
              <a:rPr lang="en-US" baseline="0" dirty="0" smtClean="0"/>
              <a:t>-Hygiene items of general use such as soap and toilet paper.</a:t>
            </a:r>
          </a:p>
          <a:p>
            <a:r>
              <a:rPr lang="en-US" baseline="0" dirty="0" smtClean="0"/>
              <a:t>-Portable or permanent closets and drawer space in the bedrooms for clothing and personal belongings.</a:t>
            </a:r>
          </a:p>
          <a:p>
            <a:r>
              <a:rPr lang="en-US" baseline="0" dirty="0" smtClean="0"/>
              <a:t>-Basic laundry service.</a:t>
            </a:r>
          </a:p>
          <a:p>
            <a:endParaRPr lang="en-US" baseline="0" dirty="0" smtClean="0"/>
          </a:p>
          <a:p>
            <a:r>
              <a:rPr lang="en-US" baseline="0" dirty="0" smtClean="0"/>
              <a:t>Highlight ALW specific services – participation in the development of ISP, nursing staff available to meet residents’ need, ALW participants may need more skilled nursing services than the general population</a:t>
            </a:r>
            <a:endParaRPr lang="en-US" dirty="0"/>
          </a:p>
        </p:txBody>
      </p:sp>
      <p:sp>
        <p:nvSpPr>
          <p:cNvPr id="4" name="Slide Number Placeholder 3"/>
          <p:cNvSpPr>
            <a:spLocks noGrp="1"/>
          </p:cNvSpPr>
          <p:nvPr>
            <p:ph type="sldNum" sz="quarter" idx="10"/>
          </p:nvPr>
        </p:nvSpPr>
        <p:spPr/>
        <p:txBody>
          <a:bodyPr/>
          <a:lstStyle/>
          <a:p>
            <a:fld id="{4F5FD7B9-7792-45CC-A0CA-ECE3FCF9EC87}" type="slidenum">
              <a:rPr lang="en-US" smtClean="0"/>
              <a:t>14</a:t>
            </a:fld>
            <a:endParaRPr lang="en-US"/>
          </a:p>
        </p:txBody>
      </p:sp>
    </p:spTree>
    <p:extLst>
      <p:ext uri="{BB962C8B-B14F-4D97-AF65-F5344CB8AC3E}">
        <p14:creationId xmlns:p14="http://schemas.microsoft.com/office/powerpoint/2010/main" val="1618897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5FD7B9-7792-45CC-A0CA-ECE3FCF9EC87}" type="slidenum">
              <a:rPr lang="en-US" smtClean="0"/>
              <a:t>15</a:t>
            </a:fld>
            <a:endParaRPr lang="en-US"/>
          </a:p>
        </p:txBody>
      </p:sp>
    </p:spTree>
    <p:extLst>
      <p:ext uri="{BB962C8B-B14F-4D97-AF65-F5344CB8AC3E}">
        <p14:creationId xmlns:p14="http://schemas.microsoft.com/office/powerpoint/2010/main" val="27107264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5FD7B9-7792-45CC-A0CA-ECE3FCF9EC87}" type="slidenum">
              <a:rPr lang="en-US" smtClean="0"/>
              <a:t>16</a:t>
            </a:fld>
            <a:endParaRPr lang="en-US"/>
          </a:p>
        </p:txBody>
      </p:sp>
    </p:spTree>
    <p:extLst>
      <p:ext uri="{BB962C8B-B14F-4D97-AF65-F5344CB8AC3E}">
        <p14:creationId xmlns:p14="http://schemas.microsoft.com/office/powerpoint/2010/main" val="27509519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5FD7B9-7792-45CC-A0CA-ECE3FCF9EC87}" type="slidenum">
              <a:rPr lang="en-US" smtClean="0"/>
              <a:t>18</a:t>
            </a:fld>
            <a:endParaRPr lang="en-US"/>
          </a:p>
        </p:txBody>
      </p:sp>
    </p:spTree>
    <p:extLst>
      <p:ext uri="{BB962C8B-B14F-4D97-AF65-F5344CB8AC3E}">
        <p14:creationId xmlns:p14="http://schemas.microsoft.com/office/powerpoint/2010/main" val="28418888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January 2014, CMS announced it had finalized important rules that affect HCBS waiver programs and 1915(</a:t>
            </a:r>
            <a:r>
              <a:rPr lang="en-US" sz="1200" kern="1200" dirty="0" err="1"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and 1915(k) State Plan programs provided through Medicaid/</a:t>
            </a:r>
            <a:r>
              <a:rPr lang="en-US" sz="1200" kern="1200" dirty="0" err="1" smtClean="0">
                <a:solidFill>
                  <a:schemeClr val="tx1"/>
                </a:solidFill>
                <a:effectLst/>
                <a:latin typeface="+mn-lt"/>
                <a:ea typeface="+mn-ea"/>
                <a:cs typeface="+mn-cs"/>
              </a:rPr>
              <a:t>Medi</a:t>
            </a:r>
            <a:r>
              <a:rPr lang="en-US" sz="1200" kern="1200" dirty="0" smtClean="0">
                <a:solidFill>
                  <a:schemeClr val="tx1"/>
                </a:solidFill>
                <a:effectLst/>
                <a:latin typeface="+mn-lt"/>
                <a:ea typeface="+mn-ea"/>
                <a:cs typeface="+mn-cs"/>
              </a:rPr>
              <a:t>-Cal, and subsequently published regulations in the Federal Register on January 16, 2014.  The rules became effective 60 days from publication, or March 17, 2014.  These final regulations are CMS 2249-F and CMS 2296-F.</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Prior to the final rule, home and community based (HCB) setting requirements were based on location, geography, or physical characteristics.  The final rules define HCB settings as more process and outcome-oriented, guided by the member’s person-centered service plan by:</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Being integrated in and supporting full access to the greater community, including opportunities to seek employment and work in competitive integrated settings, engage in community life, control personal resources, and receive services in the community, to the same degree of access as individuals not receiving Medicaid HCBS.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Giving individuals the right to select from among various setting options, including non-disability specific settings and an option for a private unit in a residential setting.</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Ensuring individuals’ rights of privacy, dignity and respect, and freedom from coercion and restraint.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Optimizing autonomy and independence in making life choices, including daily activities, physical environment and with whom to interact.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Facilitating choice regarding services and supports, and who provides them.</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For Medicaid/</a:t>
            </a:r>
            <a:r>
              <a:rPr lang="en-US" sz="1200" kern="1200" dirty="0" err="1" smtClean="0">
                <a:solidFill>
                  <a:schemeClr val="tx1"/>
                </a:solidFill>
                <a:effectLst/>
                <a:latin typeface="+mn-lt"/>
                <a:ea typeface="+mn-ea"/>
                <a:cs typeface="+mn-cs"/>
              </a:rPr>
              <a:t>Medi</a:t>
            </a:r>
            <a:r>
              <a:rPr lang="en-US" sz="1200" kern="1200" dirty="0" smtClean="0">
                <a:solidFill>
                  <a:schemeClr val="tx1"/>
                </a:solidFill>
                <a:effectLst/>
                <a:latin typeface="+mn-lt"/>
                <a:ea typeface="+mn-ea"/>
                <a:cs typeface="+mn-cs"/>
              </a:rPr>
              <a:t>-Cal provider-owned or controlled HCB residential settings, the provider must offer:</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 legally enforceable agreement between the provider and the consumer that allows the consumer to own, rent or occupy the residence and provides protection against eviction.</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Privacy in units including lockable doors, choice of roommates and freedom to furnish and decorate units.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Options for individuals to control their own schedules including access to food at any time.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Individual’s freedom to have visitors at any time.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 physically accessible setting.</a:t>
            </a:r>
          </a:p>
          <a:p>
            <a:endParaRPr lang="en-US" baseline="0" dirty="0" smtClean="0"/>
          </a:p>
          <a:p>
            <a:r>
              <a:rPr lang="en-US" baseline="0" dirty="0" smtClean="0"/>
              <a:t>These regulations for Home and Community-Based Services (HCBS) waiver and State Plan programs must be in full compliance with the new Federal rules by March 17, 2019.</a:t>
            </a:r>
            <a:endParaRPr lang="en-US" dirty="0"/>
          </a:p>
        </p:txBody>
      </p:sp>
      <p:sp>
        <p:nvSpPr>
          <p:cNvPr id="4" name="Slide Number Placeholder 3"/>
          <p:cNvSpPr>
            <a:spLocks noGrp="1"/>
          </p:cNvSpPr>
          <p:nvPr>
            <p:ph type="sldNum" sz="quarter" idx="10"/>
          </p:nvPr>
        </p:nvSpPr>
        <p:spPr/>
        <p:txBody>
          <a:bodyPr/>
          <a:lstStyle/>
          <a:p>
            <a:fld id="{4F5FD7B9-7792-45CC-A0CA-ECE3FCF9EC87}" type="slidenum">
              <a:rPr lang="en-US" smtClean="0"/>
              <a:t>19</a:t>
            </a:fld>
            <a:endParaRPr lang="en-US"/>
          </a:p>
        </p:txBody>
      </p:sp>
    </p:spTree>
    <p:extLst>
      <p:ext uri="{BB962C8B-B14F-4D97-AF65-F5344CB8AC3E}">
        <p14:creationId xmlns:p14="http://schemas.microsoft.com/office/powerpoint/2010/main" val="5022021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r>
              <a:rPr lang="en-US" baseline="0" dirty="0" smtClean="0"/>
              <a:t>An on-site visit may be required should a provider not respond to the survey or based on the respondents answer.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 The Department is not removing facilities that do not comply with these regulations;</a:t>
            </a:r>
            <a:r>
              <a:rPr lang="en-US" baseline="0" dirty="0" smtClean="0"/>
              <a:t> however, they will need to go through the heightened scrutiny process which is currently under development. </a:t>
            </a:r>
          </a:p>
          <a:p>
            <a:endParaRPr lang="en-US" dirty="0"/>
          </a:p>
        </p:txBody>
      </p:sp>
      <p:sp>
        <p:nvSpPr>
          <p:cNvPr id="4" name="Slide Number Placeholder 3"/>
          <p:cNvSpPr>
            <a:spLocks noGrp="1"/>
          </p:cNvSpPr>
          <p:nvPr>
            <p:ph type="sldNum" sz="quarter" idx="10"/>
          </p:nvPr>
        </p:nvSpPr>
        <p:spPr/>
        <p:txBody>
          <a:bodyPr/>
          <a:lstStyle/>
          <a:p>
            <a:fld id="{4F5FD7B9-7792-45CC-A0CA-ECE3FCF9EC87}" type="slidenum">
              <a:rPr lang="en-US" smtClean="0"/>
              <a:t>21</a:t>
            </a:fld>
            <a:endParaRPr lang="en-US"/>
          </a:p>
        </p:txBody>
      </p:sp>
    </p:spTree>
    <p:extLst>
      <p:ext uri="{BB962C8B-B14F-4D97-AF65-F5344CB8AC3E}">
        <p14:creationId xmlns:p14="http://schemas.microsoft.com/office/powerpoint/2010/main" val="460014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5FD7B9-7792-45CC-A0CA-ECE3FCF9EC87}" type="slidenum">
              <a:rPr lang="en-US" smtClean="0"/>
              <a:t>2</a:t>
            </a:fld>
            <a:endParaRPr lang="en-US"/>
          </a:p>
        </p:txBody>
      </p:sp>
    </p:spTree>
    <p:extLst>
      <p:ext uri="{BB962C8B-B14F-4D97-AF65-F5344CB8AC3E}">
        <p14:creationId xmlns:p14="http://schemas.microsoft.com/office/powerpoint/2010/main" val="36055667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Managed Care Capitated Rates:</a:t>
            </a:r>
          </a:p>
          <a:p>
            <a:r>
              <a:rPr lang="en-US" dirty="0" smtClean="0"/>
              <a:t>-Paid by PMPM (Per Member Per Month)</a:t>
            </a:r>
          </a:p>
          <a:p>
            <a:r>
              <a:rPr lang="en-US" dirty="0" smtClean="0"/>
              <a:t>	-Managed</a:t>
            </a:r>
            <a:r>
              <a:rPr lang="en-US" baseline="0" dirty="0" smtClean="0"/>
              <a:t> care entities are paid a set amount for each individual member; providers are reimbursed based on a rate negotiated with the 	MCO.</a:t>
            </a:r>
          </a:p>
          <a:p>
            <a:r>
              <a:rPr lang="en-US" baseline="0" dirty="0" smtClean="0"/>
              <a:t>	-Acuity, level of care, risk of high utilization are factored into the PMPM rate.</a:t>
            </a:r>
          </a:p>
          <a:p>
            <a:r>
              <a:rPr lang="en-US" baseline="0" dirty="0" smtClean="0"/>
              <a:t>	-Health plans bear the risk.</a:t>
            </a:r>
          </a:p>
          <a:p>
            <a:r>
              <a:rPr lang="en-US" baseline="0" dirty="0" smtClean="0"/>
              <a:t>Fee-For-Service:</a:t>
            </a:r>
          </a:p>
          <a:p>
            <a:r>
              <a:rPr lang="en-US" baseline="0" dirty="0" smtClean="0"/>
              <a:t>-FFS payments can vary by factors including:</a:t>
            </a:r>
          </a:p>
          <a:p>
            <a:r>
              <a:rPr lang="en-US" baseline="0" dirty="0" smtClean="0"/>
              <a:t>	-Utilization of the service by individuals</a:t>
            </a:r>
          </a:p>
          <a:p>
            <a:r>
              <a:rPr lang="en-US" baseline="0" dirty="0" smtClean="0"/>
              <a:t>	-Care level or acuity of the individuals</a:t>
            </a:r>
          </a:p>
          <a:p>
            <a:r>
              <a:rPr lang="en-US" baseline="0" dirty="0" smtClean="0"/>
              <a:t>	-staff costs (wages and benefits)</a:t>
            </a:r>
          </a:p>
          <a:p>
            <a:endParaRPr lang="en-US" baseline="0" dirty="0" smtClean="0"/>
          </a:p>
          <a:p>
            <a:r>
              <a:rPr lang="en-US" baseline="0" dirty="0" smtClean="0"/>
              <a:t>Tiered Bundled Rate:</a:t>
            </a:r>
          </a:p>
          <a:p>
            <a:r>
              <a:rPr lang="en-US" baseline="0" dirty="0" smtClean="0"/>
              <a:t>-Provider received payment for one service in which the rate varies by an identified characteristic of the individual, the provider, or some combination of both.  Provider receives a fixed, pre-determined rate for a pre-determined amount of time that includes the delivery of multiple services.</a:t>
            </a:r>
          </a:p>
          <a:p>
            <a:r>
              <a:rPr lang="en-US" baseline="0" dirty="0" smtClean="0"/>
              <a:t>-The characteristics of the individual is often identified by an assessment tool such as:</a:t>
            </a:r>
          </a:p>
          <a:p>
            <a:r>
              <a:rPr lang="en-US" baseline="0" dirty="0" smtClean="0"/>
              <a:t>	-Supports Intensity Scale</a:t>
            </a:r>
          </a:p>
          <a:p>
            <a:r>
              <a:rPr lang="en-US" baseline="0" dirty="0" smtClean="0"/>
              <a:t>	-Inventory for client and agency planning or</a:t>
            </a:r>
          </a:p>
          <a:p>
            <a:r>
              <a:rPr lang="en-US" baseline="0" dirty="0" smtClean="0"/>
              <a:t>	-Another tool that classifies the individual’s needs on an established scale</a:t>
            </a:r>
          </a:p>
          <a:p>
            <a:r>
              <a:rPr lang="en-US" baseline="0" dirty="0" smtClean="0"/>
              <a:t>-Tiers are typically set based on the average cost of varying factors, including use of personal care, support needs, skilled nursing, and behavioral needs.</a:t>
            </a:r>
          </a:p>
          <a:p>
            <a:r>
              <a:rPr lang="en-US" baseline="0" dirty="0" smtClean="0"/>
              <a:t>-Determine which services are included/excluded from the bundle.</a:t>
            </a:r>
          </a:p>
          <a:p>
            <a:endParaRPr lang="en-US" baseline="0" dirty="0" smtClean="0"/>
          </a:p>
          <a:p>
            <a:r>
              <a:rPr lang="en-US" baseline="0" dirty="0" smtClean="0"/>
              <a:t>Fee Schedule Flat Rate:</a:t>
            </a:r>
          </a:p>
          <a:p>
            <a:r>
              <a:rPr lang="en-US" baseline="0" dirty="0" smtClean="0"/>
              <a:t>-Provider receives a fixed, pre-determined rate for a single service for a designated unit of time.</a:t>
            </a:r>
          </a:p>
          <a:p>
            <a:r>
              <a:rPr lang="en-US" baseline="0" dirty="0" smtClean="0"/>
              <a:t>-Rates do not vary by client, acuity, or provider.</a:t>
            </a:r>
          </a:p>
          <a:p>
            <a:endParaRPr lang="en-US" dirty="0"/>
          </a:p>
        </p:txBody>
      </p:sp>
      <p:sp>
        <p:nvSpPr>
          <p:cNvPr id="4" name="Slide Number Placeholder 3"/>
          <p:cNvSpPr>
            <a:spLocks noGrp="1"/>
          </p:cNvSpPr>
          <p:nvPr>
            <p:ph type="sldNum" sz="quarter" idx="10"/>
          </p:nvPr>
        </p:nvSpPr>
        <p:spPr/>
        <p:txBody>
          <a:bodyPr/>
          <a:lstStyle/>
          <a:p>
            <a:fld id="{4F5FD7B9-7792-45CC-A0CA-ECE3FCF9EC87}" type="slidenum">
              <a:rPr lang="en-US" smtClean="0"/>
              <a:t>22</a:t>
            </a:fld>
            <a:endParaRPr lang="en-US"/>
          </a:p>
        </p:txBody>
      </p:sp>
    </p:spTree>
    <p:extLst>
      <p:ext uri="{BB962C8B-B14F-4D97-AF65-F5344CB8AC3E}">
        <p14:creationId xmlns:p14="http://schemas.microsoft.com/office/powerpoint/2010/main" val="36320341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5FD7B9-7792-45CC-A0CA-ECE3FCF9EC87}" type="slidenum">
              <a:rPr lang="en-US" smtClean="0"/>
              <a:t>23</a:t>
            </a:fld>
            <a:endParaRPr lang="en-US"/>
          </a:p>
        </p:txBody>
      </p:sp>
    </p:spTree>
    <p:extLst>
      <p:ext uri="{BB962C8B-B14F-4D97-AF65-F5344CB8AC3E}">
        <p14:creationId xmlns:p14="http://schemas.microsoft.com/office/powerpoint/2010/main" val="2027781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5FD7B9-7792-45CC-A0CA-ECE3FCF9EC87}" type="slidenum">
              <a:rPr lang="en-US" smtClean="0"/>
              <a:t>24</a:t>
            </a:fld>
            <a:endParaRPr lang="en-US"/>
          </a:p>
        </p:txBody>
      </p:sp>
    </p:spTree>
    <p:extLst>
      <p:ext uri="{BB962C8B-B14F-4D97-AF65-F5344CB8AC3E}">
        <p14:creationId xmlns:p14="http://schemas.microsoft.com/office/powerpoint/2010/main" val="23910075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5FD7B9-7792-45CC-A0CA-ECE3FCF9EC87}" type="slidenum">
              <a:rPr lang="en-US" smtClean="0"/>
              <a:t>25</a:t>
            </a:fld>
            <a:endParaRPr lang="en-US"/>
          </a:p>
        </p:txBody>
      </p:sp>
    </p:spTree>
    <p:extLst>
      <p:ext uri="{BB962C8B-B14F-4D97-AF65-F5344CB8AC3E}">
        <p14:creationId xmlns:p14="http://schemas.microsoft.com/office/powerpoint/2010/main" val="42344148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5FD7B9-7792-45CC-A0CA-ECE3FCF9EC87}" type="slidenum">
              <a:rPr lang="en-US" smtClean="0"/>
              <a:t>26</a:t>
            </a:fld>
            <a:endParaRPr lang="en-US"/>
          </a:p>
        </p:txBody>
      </p:sp>
    </p:spTree>
    <p:extLst>
      <p:ext uri="{BB962C8B-B14F-4D97-AF65-F5344CB8AC3E}">
        <p14:creationId xmlns:p14="http://schemas.microsoft.com/office/powerpoint/2010/main" val="14098401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5FD7B9-7792-45CC-A0CA-ECE3FCF9EC87}" type="slidenum">
              <a:rPr lang="en-US" smtClean="0"/>
              <a:t>27</a:t>
            </a:fld>
            <a:endParaRPr lang="en-US"/>
          </a:p>
        </p:txBody>
      </p:sp>
    </p:spTree>
    <p:extLst>
      <p:ext uri="{BB962C8B-B14F-4D97-AF65-F5344CB8AC3E}">
        <p14:creationId xmlns:p14="http://schemas.microsoft.com/office/powerpoint/2010/main" val="32220433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5FD7B9-7792-45CC-A0CA-ECE3FCF9EC87}" type="slidenum">
              <a:rPr lang="en-US" smtClean="0"/>
              <a:t>28</a:t>
            </a:fld>
            <a:endParaRPr lang="en-US"/>
          </a:p>
        </p:txBody>
      </p:sp>
    </p:spTree>
    <p:extLst>
      <p:ext uri="{BB962C8B-B14F-4D97-AF65-F5344CB8AC3E}">
        <p14:creationId xmlns:p14="http://schemas.microsoft.com/office/powerpoint/2010/main" val="17188644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5FD7B9-7792-45CC-A0CA-ECE3FCF9EC87}" type="slidenum">
              <a:rPr lang="en-US" smtClean="0"/>
              <a:t>29</a:t>
            </a:fld>
            <a:endParaRPr lang="en-US"/>
          </a:p>
        </p:txBody>
      </p:sp>
    </p:spTree>
    <p:extLst>
      <p:ext uri="{BB962C8B-B14F-4D97-AF65-F5344CB8AC3E}">
        <p14:creationId xmlns:p14="http://schemas.microsoft.com/office/powerpoint/2010/main" val="29670397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5FD7B9-7792-45CC-A0CA-ECE3FCF9EC87}" type="slidenum">
              <a:rPr lang="en-US" smtClean="0"/>
              <a:t>30</a:t>
            </a:fld>
            <a:endParaRPr lang="en-US"/>
          </a:p>
        </p:txBody>
      </p:sp>
    </p:spTree>
    <p:extLst>
      <p:ext uri="{BB962C8B-B14F-4D97-AF65-F5344CB8AC3E}">
        <p14:creationId xmlns:p14="http://schemas.microsoft.com/office/powerpoint/2010/main" val="2534301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055"/>
          <p:cNvSpPr>
            <a:spLocks noGrp="1" noChangeArrowheads="1"/>
          </p:cNvSpPr>
          <p:nvPr>
            <p:ph type="sldNum" sz="quarter" idx="5"/>
          </p:nvPr>
        </p:nvSpPr>
        <p:spPr>
          <a:noFill/>
        </p:spPr>
        <p:txBody>
          <a:bodyPr/>
          <a:lstStyle>
            <a:lvl1pPr defTabSz="931863">
              <a:defRPr>
                <a:solidFill>
                  <a:schemeClr val="tx1"/>
                </a:solidFill>
                <a:latin typeface="Tahoma" pitchFamily="34" charset="0"/>
              </a:defRPr>
            </a:lvl1pPr>
            <a:lvl2pPr marL="742950" indent="-285750" defTabSz="931863">
              <a:defRPr>
                <a:solidFill>
                  <a:schemeClr val="tx1"/>
                </a:solidFill>
                <a:latin typeface="Tahoma" pitchFamily="34" charset="0"/>
              </a:defRPr>
            </a:lvl2pPr>
            <a:lvl3pPr marL="1143000" indent="-228600" defTabSz="931863">
              <a:defRPr>
                <a:solidFill>
                  <a:schemeClr val="tx1"/>
                </a:solidFill>
                <a:latin typeface="Tahoma" pitchFamily="34" charset="0"/>
              </a:defRPr>
            </a:lvl3pPr>
            <a:lvl4pPr marL="1600200" indent="-228600" defTabSz="931863">
              <a:defRPr>
                <a:solidFill>
                  <a:schemeClr val="tx1"/>
                </a:solidFill>
                <a:latin typeface="Tahoma" pitchFamily="34" charset="0"/>
              </a:defRPr>
            </a:lvl4pPr>
            <a:lvl5pPr marL="2057400" indent="-228600" defTabSz="931863">
              <a:defRPr>
                <a:solidFill>
                  <a:schemeClr val="tx1"/>
                </a:solidFill>
                <a:latin typeface="Tahoma" pitchFamily="34" charset="0"/>
              </a:defRPr>
            </a:lvl5pPr>
            <a:lvl6pPr marL="2514600" indent="-228600" defTabSz="931863" eaLnBrk="0" fontAlgn="base" hangingPunct="0">
              <a:spcBef>
                <a:spcPct val="0"/>
              </a:spcBef>
              <a:spcAft>
                <a:spcPct val="0"/>
              </a:spcAft>
              <a:defRPr>
                <a:solidFill>
                  <a:schemeClr val="tx1"/>
                </a:solidFill>
                <a:latin typeface="Tahoma" pitchFamily="34" charset="0"/>
              </a:defRPr>
            </a:lvl6pPr>
            <a:lvl7pPr marL="2971800" indent="-228600" defTabSz="931863" eaLnBrk="0" fontAlgn="base" hangingPunct="0">
              <a:spcBef>
                <a:spcPct val="0"/>
              </a:spcBef>
              <a:spcAft>
                <a:spcPct val="0"/>
              </a:spcAft>
              <a:defRPr>
                <a:solidFill>
                  <a:schemeClr val="tx1"/>
                </a:solidFill>
                <a:latin typeface="Tahoma" pitchFamily="34" charset="0"/>
              </a:defRPr>
            </a:lvl7pPr>
            <a:lvl8pPr marL="3429000" indent="-228600" defTabSz="931863" eaLnBrk="0" fontAlgn="base" hangingPunct="0">
              <a:spcBef>
                <a:spcPct val="0"/>
              </a:spcBef>
              <a:spcAft>
                <a:spcPct val="0"/>
              </a:spcAft>
              <a:defRPr>
                <a:solidFill>
                  <a:schemeClr val="tx1"/>
                </a:solidFill>
                <a:latin typeface="Tahoma" pitchFamily="34" charset="0"/>
              </a:defRPr>
            </a:lvl8pPr>
            <a:lvl9pPr marL="3886200" indent="-228600" defTabSz="931863" eaLnBrk="0" fontAlgn="base" hangingPunct="0">
              <a:spcBef>
                <a:spcPct val="0"/>
              </a:spcBef>
              <a:spcAft>
                <a:spcPct val="0"/>
              </a:spcAft>
              <a:defRPr>
                <a:solidFill>
                  <a:schemeClr val="tx1"/>
                </a:solidFill>
                <a:latin typeface="Tahoma" pitchFamily="34" charset="0"/>
              </a:defRPr>
            </a:lvl9pPr>
          </a:lstStyle>
          <a:p>
            <a:fld id="{3742C7B5-9CEB-43AB-8115-84E88FDA9B1D}" type="slidenum">
              <a:rPr lang="en-US" smtClean="0">
                <a:latin typeface="Times New Roman" pitchFamily="18" charset="0"/>
              </a:rPr>
              <a:pPr/>
              <a:t>3</a:t>
            </a:fld>
            <a:endParaRPr lang="en-US" smtClean="0">
              <a:latin typeface="Times New Roman"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r>
              <a:rPr lang="en-US" dirty="0" smtClean="0"/>
              <a:t>The ALW was created in the 2000 in</a:t>
            </a:r>
            <a:r>
              <a:rPr lang="en-US" baseline="0" dirty="0" smtClean="0"/>
              <a:t> </a:t>
            </a:r>
            <a:r>
              <a:rPr lang="en-US" dirty="0" smtClean="0"/>
              <a:t>the legislature by Dion </a:t>
            </a:r>
            <a:r>
              <a:rPr lang="en-US" dirty="0" err="1" smtClean="0"/>
              <a:t>Aroner</a:t>
            </a:r>
            <a:r>
              <a:rPr lang="en-US" dirty="0" smtClean="0"/>
              <a:t> of Berkeley.  She was a champion of the DD Community and for health care issues in general.  She is no longer in the legislature as she was transitioned by term limits.</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AB 499 modified the language of W&amp;I code 14132.26 to require the DHS to trial an Assisted Living </a:t>
            </a:r>
            <a:r>
              <a:rPr lang="en-US" dirty="0" err="1" smtClean="0"/>
              <a:t>Medi</a:t>
            </a:r>
            <a:r>
              <a:rPr lang="en-US" dirty="0" smtClean="0"/>
              <a:t>-Cal benefit.  This benefit was specifically to be offered to provide an alternative, to patients at the skilled nursing level of care.  This is consistent with the Olmstead plan and the existing home and community based alternatives to long-term facility care.</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program was determined a success after a three year pilot.</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current waiver is set to expire</a:t>
            </a:r>
            <a:r>
              <a:rPr lang="en-US" baseline="0" dirty="0" smtClean="0"/>
              <a:t> on February 28, 2019</a:t>
            </a:r>
            <a:endParaRPr lang="en-US" dirty="0" smtClean="0"/>
          </a:p>
        </p:txBody>
      </p:sp>
    </p:spTree>
    <p:extLst>
      <p:ext uri="{BB962C8B-B14F-4D97-AF65-F5344CB8AC3E}">
        <p14:creationId xmlns:p14="http://schemas.microsoft.com/office/powerpoint/2010/main" val="614140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4</a:t>
            </a:fld>
            <a:endParaRPr lang="en-US" dirty="0"/>
          </a:p>
        </p:txBody>
      </p:sp>
    </p:spTree>
    <p:extLst>
      <p:ext uri="{BB962C8B-B14F-4D97-AF65-F5344CB8AC3E}">
        <p14:creationId xmlns:p14="http://schemas.microsoft.com/office/powerpoint/2010/main" val="2671398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055"/>
          <p:cNvSpPr>
            <a:spLocks noGrp="1" noChangeArrowheads="1"/>
          </p:cNvSpPr>
          <p:nvPr>
            <p:ph type="sldNum" sz="quarter" idx="5"/>
          </p:nvPr>
        </p:nvSpPr>
        <p:spPr>
          <a:noFill/>
        </p:spPr>
        <p:txBody>
          <a:bodyPr/>
          <a:lstStyle>
            <a:lvl1pPr defTabSz="949568">
              <a:defRPr>
                <a:solidFill>
                  <a:schemeClr val="tx1"/>
                </a:solidFill>
                <a:latin typeface="Tahoma" pitchFamily="34" charset="0"/>
              </a:defRPr>
            </a:lvl1pPr>
            <a:lvl2pPr marL="757066" indent="-291179" defTabSz="949568">
              <a:defRPr>
                <a:solidFill>
                  <a:schemeClr val="tx1"/>
                </a:solidFill>
                <a:latin typeface="Tahoma" pitchFamily="34" charset="0"/>
              </a:defRPr>
            </a:lvl2pPr>
            <a:lvl3pPr marL="1164717" indent="-232943" defTabSz="949568">
              <a:defRPr>
                <a:solidFill>
                  <a:schemeClr val="tx1"/>
                </a:solidFill>
                <a:latin typeface="Tahoma" pitchFamily="34" charset="0"/>
              </a:defRPr>
            </a:lvl3pPr>
            <a:lvl4pPr marL="1630604" indent="-232943" defTabSz="949568">
              <a:defRPr>
                <a:solidFill>
                  <a:schemeClr val="tx1"/>
                </a:solidFill>
                <a:latin typeface="Tahoma" pitchFamily="34" charset="0"/>
              </a:defRPr>
            </a:lvl4pPr>
            <a:lvl5pPr marL="2096491" indent="-232943" defTabSz="949568">
              <a:defRPr>
                <a:solidFill>
                  <a:schemeClr val="tx1"/>
                </a:solidFill>
                <a:latin typeface="Tahoma" pitchFamily="34" charset="0"/>
              </a:defRPr>
            </a:lvl5pPr>
            <a:lvl6pPr marL="2562377" indent="-232943" defTabSz="949568" eaLnBrk="0" fontAlgn="base" hangingPunct="0">
              <a:spcBef>
                <a:spcPct val="0"/>
              </a:spcBef>
              <a:spcAft>
                <a:spcPct val="0"/>
              </a:spcAft>
              <a:defRPr>
                <a:solidFill>
                  <a:schemeClr val="tx1"/>
                </a:solidFill>
                <a:latin typeface="Tahoma" pitchFamily="34" charset="0"/>
              </a:defRPr>
            </a:lvl6pPr>
            <a:lvl7pPr marL="3028264" indent="-232943" defTabSz="949568" eaLnBrk="0" fontAlgn="base" hangingPunct="0">
              <a:spcBef>
                <a:spcPct val="0"/>
              </a:spcBef>
              <a:spcAft>
                <a:spcPct val="0"/>
              </a:spcAft>
              <a:defRPr>
                <a:solidFill>
                  <a:schemeClr val="tx1"/>
                </a:solidFill>
                <a:latin typeface="Tahoma" pitchFamily="34" charset="0"/>
              </a:defRPr>
            </a:lvl7pPr>
            <a:lvl8pPr marL="3494151" indent="-232943" defTabSz="949568" eaLnBrk="0" fontAlgn="base" hangingPunct="0">
              <a:spcBef>
                <a:spcPct val="0"/>
              </a:spcBef>
              <a:spcAft>
                <a:spcPct val="0"/>
              </a:spcAft>
              <a:defRPr>
                <a:solidFill>
                  <a:schemeClr val="tx1"/>
                </a:solidFill>
                <a:latin typeface="Tahoma" pitchFamily="34" charset="0"/>
              </a:defRPr>
            </a:lvl8pPr>
            <a:lvl9pPr marL="3960038" indent="-232943" defTabSz="949568" eaLnBrk="0" fontAlgn="base" hangingPunct="0">
              <a:spcBef>
                <a:spcPct val="0"/>
              </a:spcBef>
              <a:spcAft>
                <a:spcPct val="0"/>
              </a:spcAft>
              <a:defRPr>
                <a:solidFill>
                  <a:schemeClr val="tx1"/>
                </a:solidFill>
                <a:latin typeface="Tahoma" pitchFamily="34" charset="0"/>
              </a:defRPr>
            </a:lvl9pPr>
          </a:lstStyle>
          <a:p>
            <a:fld id="{45FE373D-C4EC-4D6F-93E4-F2FCACAAB8E3}" type="slidenum">
              <a:rPr lang="en-US" smtClean="0">
                <a:latin typeface="Times New Roman" pitchFamily="18" charset="0"/>
              </a:rPr>
              <a:pPr/>
              <a:t>5</a:t>
            </a:fld>
            <a:endParaRPr lang="en-US" smtClean="0">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endParaRPr lang="en-US" dirty="0" smtClean="0"/>
          </a:p>
        </p:txBody>
      </p:sp>
    </p:spTree>
    <p:extLst>
      <p:ext uri="{BB962C8B-B14F-4D97-AF65-F5344CB8AC3E}">
        <p14:creationId xmlns:p14="http://schemas.microsoft.com/office/powerpoint/2010/main" val="125363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Individuals cannot be enrolled in Cal MediConnect</a:t>
            </a:r>
          </a:p>
          <a:p>
            <a:endParaRPr lang="en-US" dirty="0" smtClean="0"/>
          </a:p>
          <a:p>
            <a:r>
              <a:rPr lang="en-US" dirty="0" smtClean="0"/>
              <a:t>Our</a:t>
            </a:r>
            <a:r>
              <a:rPr lang="en-US" baseline="0" dirty="0" smtClean="0"/>
              <a:t> nurses will review applications for individuals with a share of cost to determine if the individual is medically eligible for the program. However, the individual cannot officially enroll into the program until the share of cost has been removed. Our Care Coordinators will work with the counties to apply any applicable deductions (including the board and care deduction) to see if the individual’s eligibility can be re-determined for zero share of cost.</a:t>
            </a:r>
            <a:endParaRPr lang="en-US" dirty="0" smtClean="0"/>
          </a:p>
          <a:p>
            <a:endParaRPr lang="en-US" dirty="0" smtClean="0"/>
          </a:p>
          <a:p>
            <a:r>
              <a:rPr lang="en-US" dirty="0" smtClean="0"/>
              <a:t>Our number one goal is to facilitate a safe and timely</a:t>
            </a:r>
            <a:r>
              <a:rPr lang="en-US" baseline="0" dirty="0" smtClean="0"/>
              <a:t> transition from a skilled nursing facility into an assisted living facility. The ALW program also offers an alternative to individuals already residing in the community who are at risk of nursing home placement.</a:t>
            </a:r>
            <a:endParaRPr lang="en-US" dirty="0"/>
          </a:p>
        </p:txBody>
      </p:sp>
      <p:sp>
        <p:nvSpPr>
          <p:cNvPr id="4" name="Slide Number Placeholder 3"/>
          <p:cNvSpPr>
            <a:spLocks noGrp="1"/>
          </p:cNvSpPr>
          <p:nvPr>
            <p:ph type="sldNum" sz="quarter" idx="10"/>
          </p:nvPr>
        </p:nvSpPr>
        <p:spPr/>
        <p:txBody>
          <a:bodyPr/>
          <a:lstStyle/>
          <a:p>
            <a:fld id="{4F5FD7B9-7792-45CC-A0CA-ECE3FCF9EC87}" type="slidenum">
              <a:rPr lang="en-US" smtClean="0"/>
              <a:t>6</a:t>
            </a:fld>
            <a:endParaRPr lang="en-US"/>
          </a:p>
        </p:txBody>
      </p:sp>
    </p:spTree>
    <p:extLst>
      <p:ext uri="{BB962C8B-B14F-4D97-AF65-F5344CB8AC3E}">
        <p14:creationId xmlns:p14="http://schemas.microsoft.com/office/powerpoint/2010/main" val="4046050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055"/>
          <p:cNvSpPr>
            <a:spLocks noGrp="1" noChangeArrowheads="1"/>
          </p:cNvSpPr>
          <p:nvPr>
            <p:ph type="sldNum" sz="quarter" idx="5"/>
          </p:nvPr>
        </p:nvSpPr>
        <p:spPr>
          <a:noFill/>
        </p:spPr>
        <p:txBody>
          <a:bodyPr/>
          <a:lstStyle>
            <a:lvl1pPr defTabSz="949568">
              <a:defRPr>
                <a:solidFill>
                  <a:schemeClr val="tx1"/>
                </a:solidFill>
                <a:latin typeface="Tahoma" pitchFamily="34" charset="0"/>
              </a:defRPr>
            </a:lvl1pPr>
            <a:lvl2pPr marL="757066" indent="-291179" defTabSz="949568">
              <a:defRPr>
                <a:solidFill>
                  <a:schemeClr val="tx1"/>
                </a:solidFill>
                <a:latin typeface="Tahoma" pitchFamily="34" charset="0"/>
              </a:defRPr>
            </a:lvl2pPr>
            <a:lvl3pPr marL="1164717" indent="-232943" defTabSz="949568">
              <a:defRPr>
                <a:solidFill>
                  <a:schemeClr val="tx1"/>
                </a:solidFill>
                <a:latin typeface="Tahoma" pitchFamily="34" charset="0"/>
              </a:defRPr>
            </a:lvl3pPr>
            <a:lvl4pPr marL="1630604" indent="-232943" defTabSz="949568">
              <a:defRPr>
                <a:solidFill>
                  <a:schemeClr val="tx1"/>
                </a:solidFill>
                <a:latin typeface="Tahoma" pitchFamily="34" charset="0"/>
              </a:defRPr>
            </a:lvl4pPr>
            <a:lvl5pPr marL="2096491" indent="-232943" defTabSz="949568">
              <a:defRPr>
                <a:solidFill>
                  <a:schemeClr val="tx1"/>
                </a:solidFill>
                <a:latin typeface="Tahoma" pitchFamily="34" charset="0"/>
              </a:defRPr>
            </a:lvl5pPr>
            <a:lvl6pPr marL="2562377" indent="-232943" defTabSz="949568" eaLnBrk="0" fontAlgn="base" hangingPunct="0">
              <a:spcBef>
                <a:spcPct val="0"/>
              </a:spcBef>
              <a:spcAft>
                <a:spcPct val="0"/>
              </a:spcAft>
              <a:defRPr>
                <a:solidFill>
                  <a:schemeClr val="tx1"/>
                </a:solidFill>
                <a:latin typeface="Tahoma" pitchFamily="34" charset="0"/>
              </a:defRPr>
            </a:lvl6pPr>
            <a:lvl7pPr marL="3028264" indent="-232943" defTabSz="949568" eaLnBrk="0" fontAlgn="base" hangingPunct="0">
              <a:spcBef>
                <a:spcPct val="0"/>
              </a:spcBef>
              <a:spcAft>
                <a:spcPct val="0"/>
              </a:spcAft>
              <a:defRPr>
                <a:solidFill>
                  <a:schemeClr val="tx1"/>
                </a:solidFill>
                <a:latin typeface="Tahoma" pitchFamily="34" charset="0"/>
              </a:defRPr>
            </a:lvl7pPr>
            <a:lvl8pPr marL="3494151" indent="-232943" defTabSz="949568" eaLnBrk="0" fontAlgn="base" hangingPunct="0">
              <a:spcBef>
                <a:spcPct val="0"/>
              </a:spcBef>
              <a:spcAft>
                <a:spcPct val="0"/>
              </a:spcAft>
              <a:defRPr>
                <a:solidFill>
                  <a:schemeClr val="tx1"/>
                </a:solidFill>
                <a:latin typeface="Tahoma" pitchFamily="34" charset="0"/>
              </a:defRPr>
            </a:lvl8pPr>
            <a:lvl9pPr marL="3960038" indent="-232943" defTabSz="949568" eaLnBrk="0" fontAlgn="base" hangingPunct="0">
              <a:spcBef>
                <a:spcPct val="0"/>
              </a:spcBef>
              <a:spcAft>
                <a:spcPct val="0"/>
              </a:spcAft>
              <a:defRPr>
                <a:solidFill>
                  <a:schemeClr val="tx1"/>
                </a:solidFill>
                <a:latin typeface="Tahoma" pitchFamily="34" charset="0"/>
              </a:defRPr>
            </a:lvl9pPr>
          </a:lstStyle>
          <a:p>
            <a:fld id="{6C5B5E2B-DFD8-409B-84B3-B0FF9322AB88}" type="slidenum">
              <a:rPr lang="en-US" smtClean="0">
                <a:latin typeface="Times New Roman" pitchFamily="18" charset="0"/>
              </a:rPr>
              <a:pPr/>
              <a:t>7</a:t>
            </a:fld>
            <a:endParaRPr lang="en-US" smtClean="0">
              <a:latin typeface="Times New Roman"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a:lnSpc>
                <a:spcPct val="120000"/>
              </a:lnSpc>
            </a:pPr>
            <a:r>
              <a:rPr lang="en-US" dirty="0" smtClean="0"/>
              <a:t>What we mean by “substantial</a:t>
            </a:r>
            <a:r>
              <a:rPr lang="en-US" baseline="0" dirty="0" smtClean="0"/>
              <a:t> compliance” is that the facility does not have any Type A deficiencies within the past year.</a:t>
            </a:r>
            <a:endParaRPr lang="en-US" dirty="0" smtClean="0"/>
          </a:p>
          <a:p>
            <a:pPr>
              <a:lnSpc>
                <a:spcPct val="120000"/>
              </a:lnSpc>
            </a:pPr>
            <a:endParaRPr lang="en-US" dirty="0" smtClean="0"/>
          </a:p>
          <a:p>
            <a:pPr>
              <a:lnSpc>
                <a:spcPct val="120000"/>
              </a:lnSpc>
            </a:pPr>
            <a:r>
              <a:rPr lang="en-US" dirty="0" smtClean="0"/>
              <a:t>It is important to note that participating ALW facilities are not regarded as healthcare facilities, but social-based facilities.  Although the RCF\ARF is a licensed facility, ALW residents are considered as living in their own home, not in a healthcare setting.</a:t>
            </a:r>
          </a:p>
        </p:txBody>
      </p:sp>
    </p:spTree>
    <p:extLst>
      <p:ext uri="{BB962C8B-B14F-4D97-AF65-F5344CB8AC3E}">
        <p14:creationId xmlns:p14="http://schemas.microsoft.com/office/powerpoint/2010/main" val="3863186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5FD7B9-7792-45CC-A0CA-ECE3FCF9EC87}" type="slidenum">
              <a:rPr lang="en-US" smtClean="0"/>
              <a:t>8</a:t>
            </a:fld>
            <a:endParaRPr lang="en-US"/>
          </a:p>
        </p:txBody>
      </p:sp>
    </p:spTree>
    <p:extLst>
      <p:ext uri="{BB962C8B-B14F-4D97-AF65-F5344CB8AC3E}">
        <p14:creationId xmlns:p14="http://schemas.microsoft.com/office/powerpoint/2010/main" val="860911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should be </a:t>
            </a:r>
            <a:r>
              <a:rPr lang="en-US" b="1" u="sng" dirty="0" smtClean="0"/>
              <a:t>very clear</a:t>
            </a:r>
            <a:r>
              <a:rPr lang="en-US" b="0" u="none" dirty="0" smtClean="0"/>
              <a:t> </a:t>
            </a:r>
            <a:r>
              <a:rPr lang="en-US" dirty="0" smtClean="0"/>
              <a:t>communication between the CCA and the ALW facility. The CCA will lead the enrollment process but the ALW facility will assist in this process</a:t>
            </a:r>
            <a:r>
              <a:rPr lang="en-US" baseline="0" dirty="0" smtClean="0"/>
              <a:t> to the extent possible.</a:t>
            </a:r>
          </a:p>
          <a:p>
            <a:endParaRPr lang="en-US" baseline="0" dirty="0" smtClean="0"/>
          </a:p>
          <a:p>
            <a:r>
              <a:rPr lang="en-US" baseline="0" dirty="0" smtClean="0"/>
              <a:t>The ALW facilities should be familiar with the CCA and know them on a first name basis.</a:t>
            </a:r>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9</a:t>
            </a:fld>
            <a:endParaRPr lang="en-US" dirty="0"/>
          </a:p>
        </p:txBody>
      </p:sp>
    </p:spTree>
    <p:extLst>
      <p:ext uri="{BB962C8B-B14F-4D97-AF65-F5344CB8AC3E}">
        <p14:creationId xmlns:p14="http://schemas.microsoft.com/office/powerpoint/2010/main" val="1733070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0C2172B-4BDB-481E-B3AF-AA2C2FC506EC}" type="datetimeFigureOut">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17AA-3CA1-4D73-B4EB-04655B17D891}" type="slidenum">
              <a:rPr lang="en-US" smtClean="0"/>
              <a:t>‹#›</a:t>
            </a:fld>
            <a:endParaRPr lang="en-US"/>
          </a:p>
        </p:txBody>
      </p:sp>
    </p:spTree>
    <p:extLst>
      <p:ext uri="{BB962C8B-B14F-4D97-AF65-F5344CB8AC3E}">
        <p14:creationId xmlns:p14="http://schemas.microsoft.com/office/powerpoint/2010/main" val="2787776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0C2172B-4BDB-481E-B3AF-AA2C2FC506EC}" type="datetimeFigureOut">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17AA-3CA1-4D73-B4EB-04655B17D891}" type="slidenum">
              <a:rPr lang="en-US" smtClean="0"/>
              <a:t>‹#›</a:t>
            </a:fld>
            <a:endParaRPr lang="en-US"/>
          </a:p>
        </p:txBody>
      </p:sp>
    </p:spTree>
    <p:extLst>
      <p:ext uri="{BB962C8B-B14F-4D97-AF65-F5344CB8AC3E}">
        <p14:creationId xmlns:p14="http://schemas.microsoft.com/office/powerpoint/2010/main" val="3317509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0C2172B-4BDB-481E-B3AF-AA2C2FC506EC}" type="datetimeFigureOut">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17AA-3CA1-4D73-B4EB-04655B17D89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57099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0C2172B-4BDB-481E-B3AF-AA2C2FC506EC}" type="datetimeFigureOut">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17AA-3CA1-4D73-B4EB-04655B17D891}" type="slidenum">
              <a:rPr lang="en-US" smtClean="0"/>
              <a:t>‹#›</a:t>
            </a:fld>
            <a:endParaRPr lang="en-US"/>
          </a:p>
        </p:txBody>
      </p:sp>
    </p:spTree>
    <p:extLst>
      <p:ext uri="{BB962C8B-B14F-4D97-AF65-F5344CB8AC3E}">
        <p14:creationId xmlns:p14="http://schemas.microsoft.com/office/powerpoint/2010/main" val="7354467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0C2172B-4BDB-481E-B3AF-AA2C2FC506EC}" type="datetimeFigureOut">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17AA-3CA1-4D73-B4EB-04655B17D89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889495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0C2172B-4BDB-481E-B3AF-AA2C2FC506EC}" type="datetimeFigureOut">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17AA-3CA1-4D73-B4EB-04655B17D891}" type="slidenum">
              <a:rPr lang="en-US" smtClean="0"/>
              <a:t>‹#›</a:t>
            </a:fld>
            <a:endParaRPr lang="en-US"/>
          </a:p>
        </p:txBody>
      </p:sp>
    </p:spTree>
    <p:extLst>
      <p:ext uri="{BB962C8B-B14F-4D97-AF65-F5344CB8AC3E}">
        <p14:creationId xmlns:p14="http://schemas.microsoft.com/office/powerpoint/2010/main" val="33638545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C2172B-4BDB-481E-B3AF-AA2C2FC506EC}" type="datetimeFigureOut">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17AA-3CA1-4D73-B4EB-04655B17D891}" type="slidenum">
              <a:rPr lang="en-US" smtClean="0"/>
              <a:t>‹#›</a:t>
            </a:fld>
            <a:endParaRPr lang="en-US"/>
          </a:p>
        </p:txBody>
      </p:sp>
    </p:spTree>
    <p:extLst>
      <p:ext uri="{BB962C8B-B14F-4D97-AF65-F5344CB8AC3E}">
        <p14:creationId xmlns:p14="http://schemas.microsoft.com/office/powerpoint/2010/main" val="41052408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C2172B-4BDB-481E-B3AF-AA2C2FC506EC}" type="datetimeFigureOut">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17AA-3CA1-4D73-B4EB-04655B17D891}" type="slidenum">
              <a:rPr lang="en-US" smtClean="0"/>
              <a:t>‹#›</a:t>
            </a:fld>
            <a:endParaRPr lang="en-US"/>
          </a:p>
        </p:txBody>
      </p:sp>
    </p:spTree>
    <p:extLst>
      <p:ext uri="{BB962C8B-B14F-4D97-AF65-F5344CB8AC3E}">
        <p14:creationId xmlns:p14="http://schemas.microsoft.com/office/powerpoint/2010/main" val="886754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C2172B-4BDB-481E-B3AF-AA2C2FC506EC}" type="datetimeFigureOut">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17AA-3CA1-4D73-B4EB-04655B17D891}" type="slidenum">
              <a:rPr lang="en-US" smtClean="0"/>
              <a:t>‹#›</a:t>
            </a:fld>
            <a:endParaRPr lang="en-US"/>
          </a:p>
        </p:txBody>
      </p:sp>
    </p:spTree>
    <p:extLst>
      <p:ext uri="{BB962C8B-B14F-4D97-AF65-F5344CB8AC3E}">
        <p14:creationId xmlns:p14="http://schemas.microsoft.com/office/powerpoint/2010/main" val="2614325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0C2172B-4BDB-481E-B3AF-AA2C2FC506EC}" type="datetimeFigureOut">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17AA-3CA1-4D73-B4EB-04655B17D891}" type="slidenum">
              <a:rPr lang="en-US" smtClean="0"/>
              <a:t>‹#›</a:t>
            </a:fld>
            <a:endParaRPr lang="en-US"/>
          </a:p>
        </p:txBody>
      </p:sp>
    </p:spTree>
    <p:extLst>
      <p:ext uri="{BB962C8B-B14F-4D97-AF65-F5344CB8AC3E}">
        <p14:creationId xmlns:p14="http://schemas.microsoft.com/office/powerpoint/2010/main" val="3855989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0C2172B-4BDB-481E-B3AF-AA2C2FC506EC}" type="datetimeFigureOut">
              <a:rPr lang="en-US" smtClean="0"/>
              <a:t>4/17/17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A017AA-3CA1-4D73-B4EB-04655B17D891}" type="slidenum">
              <a:rPr lang="en-US" smtClean="0"/>
              <a:t>‹#›</a:t>
            </a:fld>
            <a:endParaRPr lang="en-US"/>
          </a:p>
        </p:txBody>
      </p:sp>
    </p:spTree>
    <p:extLst>
      <p:ext uri="{BB962C8B-B14F-4D97-AF65-F5344CB8AC3E}">
        <p14:creationId xmlns:p14="http://schemas.microsoft.com/office/powerpoint/2010/main" val="360643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0C2172B-4BDB-481E-B3AF-AA2C2FC506EC}" type="datetimeFigureOut">
              <a:rPr lang="en-US" smtClean="0"/>
              <a:t>4/17/17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A017AA-3CA1-4D73-B4EB-04655B17D891}" type="slidenum">
              <a:rPr lang="en-US" smtClean="0"/>
              <a:t>‹#›</a:t>
            </a:fld>
            <a:endParaRPr lang="en-US"/>
          </a:p>
        </p:txBody>
      </p:sp>
    </p:spTree>
    <p:extLst>
      <p:ext uri="{BB962C8B-B14F-4D97-AF65-F5344CB8AC3E}">
        <p14:creationId xmlns:p14="http://schemas.microsoft.com/office/powerpoint/2010/main" val="4197626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0C2172B-4BDB-481E-B3AF-AA2C2FC506EC}" type="datetimeFigureOut">
              <a:rPr lang="en-US" smtClean="0"/>
              <a:t>4/17/17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A017AA-3CA1-4D73-B4EB-04655B17D891}" type="slidenum">
              <a:rPr lang="en-US" smtClean="0"/>
              <a:t>‹#›</a:t>
            </a:fld>
            <a:endParaRPr lang="en-US"/>
          </a:p>
        </p:txBody>
      </p:sp>
    </p:spTree>
    <p:extLst>
      <p:ext uri="{BB962C8B-B14F-4D97-AF65-F5344CB8AC3E}">
        <p14:creationId xmlns:p14="http://schemas.microsoft.com/office/powerpoint/2010/main" val="3509237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C2172B-4BDB-481E-B3AF-AA2C2FC506EC}" type="datetimeFigureOut">
              <a:rPr lang="en-US" smtClean="0"/>
              <a:t>4/17/17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A017AA-3CA1-4D73-B4EB-04655B17D891}" type="slidenum">
              <a:rPr lang="en-US" smtClean="0"/>
              <a:t>‹#›</a:t>
            </a:fld>
            <a:endParaRPr lang="en-US"/>
          </a:p>
        </p:txBody>
      </p:sp>
    </p:spTree>
    <p:extLst>
      <p:ext uri="{BB962C8B-B14F-4D97-AF65-F5344CB8AC3E}">
        <p14:creationId xmlns:p14="http://schemas.microsoft.com/office/powerpoint/2010/main" val="3104413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C2172B-4BDB-481E-B3AF-AA2C2FC506EC}" type="datetimeFigureOut">
              <a:rPr lang="en-US" smtClean="0"/>
              <a:t>4/17/17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A017AA-3CA1-4D73-B4EB-04655B17D891}" type="slidenum">
              <a:rPr lang="en-US" smtClean="0"/>
              <a:t>‹#›</a:t>
            </a:fld>
            <a:endParaRPr lang="en-US"/>
          </a:p>
        </p:txBody>
      </p:sp>
    </p:spTree>
    <p:extLst>
      <p:ext uri="{BB962C8B-B14F-4D97-AF65-F5344CB8AC3E}">
        <p14:creationId xmlns:p14="http://schemas.microsoft.com/office/powerpoint/2010/main" val="3594420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A017AA-3CA1-4D73-B4EB-04655B17D891}" type="slidenum">
              <a:rPr lang="en-US" smtClean="0"/>
              <a:t>‹#›</a:t>
            </a:fld>
            <a:endParaRPr lang="en-US"/>
          </a:p>
        </p:txBody>
      </p:sp>
      <p:sp>
        <p:nvSpPr>
          <p:cNvPr id="5" name="Date Placeholder 4"/>
          <p:cNvSpPr>
            <a:spLocks noGrp="1"/>
          </p:cNvSpPr>
          <p:nvPr>
            <p:ph type="dt" sz="half" idx="10"/>
          </p:nvPr>
        </p:nvSpPr>
        <p:spPr/>
        <p:txBody>
          <a:bodyPr/>
          <a:lstStyle/>
          <a:p>
            <a:fld id="{50C2172B-4BDB-481E-B3AF-AA2C2FC506EC}" type="datetimeFigureOut">
              <a:rPr lang="en-US" smtClean="0"/>
              <a:t>4/17/17</a:t>
            </a:fld>
            <a:endParaRPr lang="en-US"/>
          </a:p>
        </p:txBody>
      </p:sp>
    </p:spTree>
    <p:extLst>
      <p:ext uri="{BB962C8B-B14F-4D97-AF65-F5344CB8AC3E}">
        <p14:creationId xmlns:p14="http://schemas.microsoft.com/office/powerpoint/2010/main" val="8898722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0C2172B-4BDB-481E-B3AF-AA2C2FC506EC}" type="datetimeFigureOut">
              <a:rPr lang="en-US" smtClean="0"/>
              <a:t>4/17/17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3A017AA-3CA1-4D73-B4EB-04655B17D891}" type="slidenum">
              <a:rPr lang="en-US" smtClean="0"/>
              <a:t>‹#›</a:t>
            </a:fld>
            <a:endParaRPr lang="en-US"/>
          </a:p>
        </p:txBody>
      </p:sp>
    </p:spTree>
    <p:extLst>
      <p:ext uri="{BB962C8B-B14F-4D97-AF65-F5344CB8AC3E}">
        <p14:creationId xmlns:p14="http://schemas.microsoft.com/office/powerpoint/2010/main" val="228817770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3.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jpeg"/><Relationship Id="rId5" Type="http://schemas.openxmlformats.org/officeDocument/2006/relationships/image" Target="../media/image6.png"/><Relationship Id="rId6"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Assisted Living Waiver Benefits Forum</a:t>
            </a:r>
            <a:endParaRPr lang="en-US" dirty="0"/>
          </a:p>
        </p:txBody>
      </p:sp>
      <p:sp>
        <p:nvSpPr>
          <p:cNvPr id="3" name="Subtitle 2"/>
          <p:cNvSpPr>
            <a:spLocks noGrp="1"/>
          </p:cNvSpPr>
          <p:nvPr>
            <p:ph type="subTitle" idx="1"/>
          </p:nvPr>
        </p:nvSpPr>
        <p:spPr/>
        <p:txBody>
          <a:bodyPr anchor="ctr">
            <a:normAutofit/>
          </a:bodyPr>
          <a:lstStyle/>
          <a:p>
            <a:r>
              <a:rPr lang="en-US" sz="3600" dirty="0" smtClean="0">
                <a:solidFill>
                  <a:schemeClr val="tx1"/>
                </a:solidFill>
              </a:rPr>
              <a:t>April 24, 2017</a:t>
            </a:r>
            <a:endParaRPr lang="en-US" sz="3600" dirty="0">
              <a:solidFill>
                <a:schemeClr val="tx1"/>
              </a:solidFill>
            </a:endParaRPr>
          </a:p>
        </p:txBody>
      </p:sp>
    </p:spTree>
    <p:extLst>
      <p:ext uri="{BB962C8B-B14F-4D97-AF65-F5344CB8AC3E}">
        <p14:creationId xmlns:p14="http://schemas.microsoft.com/office/powerpoint/2010/main" val="399550805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Role of the CCA (continued)</a:t>
            </a:r>
            <a:endParaRPr lang="en-US" dirty="0"/>
          </a:p>
        </p:txBody>
      </p:sp>
      <p:sp>
        <p:nvSpPr>
          <p:cNvPr id="3" name="Content Placeholder 2"/>
          <p:cNvSpPr>
            <a:spLocks noGrp="1"/>
          </p:cNvSpPr>
          <p:nvPr>
            <p:ph idx="1"/>
          </p:nvPr>
        </p:nvSpPr>
        <p:spPr/>
        <p:txBody>
          <a:bodyPr>
            <a:normAutofit/>
          </a:bodyPr>
          <a:lstStyle/>
          <a:p>
            <a:pPr marL="0" indent="0">
              <a:buNone/>
            </a:pPr>
            <a:r>
              <a:rPr lang="en-US" b="1" u="sng" dirty="0" smtClean="0"/>
              <a:t>Post Enrollment</a:t>
            </a:r>
          </a:p>
          <a:p>
            <a:r>
              <a:rPr lang="en-US" dirty="0" smtClean="0"/>
              <a:t>Identify, organize and coordinate services needed by participant</a:t>
            </a:r>
          </a:p>
          <a:p>
            <a:pPr lvl="1"/>
            <a:r>
              <a:rPr lang="en-US" dirty="0" smtClean="0"/>
              <a:t>This includes waiver and non-waiver services   </a:t>
            </a:r>
          </a:p>
          <a:p>
            <a:r>
              <a:rPr lang="en-US" dirty="0" smtClean="0"/>
              <a:t>Monitor service delivery</a:t>
            </a:r>
          </a:p>
          <a:p>
            <a:r>
              <a:rPr lang="en-US" dirty="0" smtClean="0"/>
              <a:t>Perform monthly face to face visits</a:t>
            </a:r>
          </a:p>
          <a:p>
            <a:r>
              <a:rPr lang="en-US" dirty="0" smtClean="0"/>
              <a:t>Conduct reassessment of waiver participants and update ISP of waiver every six months, or more frequently if indicated by a change in the condition</a:t>
            </a:r>
          </a:p>
          <a:p>
            <a:r>
              <a:rPr lang="en-US" dirty="0" smtClean="0"/>
              <a:t>Ensure all documentation related to the ALW is sent to the facility</a:t>
            </a:r>
          </a:p>
          <a:p>
            <a:r>
              <a:rPr lang="en-US" dirty="0" smtClean="0"/>
              <a:t>Provide ongoing care coordination for duration </a:t>
            </a:r>
            <a:r>
              <a:rPr lang="en-US" dirty="0"/>
              <a:t>of time the participant is enrolled in the waiver</a:t>
            </a:r>
          </a:p>
        </p:txBody>
      </p:sp>
    </p:spTree>
    <p:extLst>
      <p:ext uri="{BB962C8B-B14F-4D97-AF65-F5344CB8AC3E}">
        <p14:creationId xmlns:p14="http://schemas.microsoft.com/office/powerpoint/2010/main" val="130672059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Role of the Facility</a:t>
            </a:r>
            <a:endParaRPr lang="en-US" dirty="0"/>
          </a:p>
        </p:txBody>
      </p:sp>
      <p:sp>
        <p:nvSpPr>
          <p:cNvPr id="3" name="Content Placeholder 2"/>
          <p:cNvSpPr>
            <a:spLocks noGrp="1"/>
          </p:cNvSpPr>
          <p:nvPr>
            <p:ph idx="1"/>
          </p:nvPr>
        </p:nvSpPr>
        <p:spPr/>
        <p:txBody>
          <a:bodyPr/>
          <a:lstStyle/>
          <a:p>
            <a:pPr marL="0" indent="0">
              <a:buNone/>
            </a:pPr>
            <a:r>
              <a:rPr lang="en-US" b="1" u="sng" dirty="0" smtClean="0"/>
              <a:t>Enrollment</a:t>
            </a:r>
          </a:p>
          <a:p>
            <a:r>
              <a:rPr lang="en-US" dirty="0" smtClean="0"/>
              <a:t>Assess potential participant and determine if appropriate for placement</a:t>
            </a:r>
          </a:p>
          <a:p>
            <a:pPr lvl="1"/>
            <a:r>
              <a:rPr lang="en-US" dirty="0" smtClean="0"/>
              <a:t>ALW facilities are not allowed to charge potential ALW participants for this assessment</a:t>
            </a:r>
          </a:p>
          <a:p>
            <a:r>
              <a:rPr lang="en-US" dirty="0" smtClean="0"/>
              <a:t>Maintain consistent communication with CCA and participant and/or legal representative and family</a:t>
            </a:r>
            <a:endParaRPr lang="en-US" dirty="0"/>
          </a:p>
        </p:txBody>
      </p:sp>
    </p:spTree>
    <p:extLst>
      <p:ext uri="{BB962C8B-B14F-4D97-AF65-F5344CB8AC3E}">
        <p14:creationId xmlns:p14="http://schemas.microsoft.com/office/powerpoint/2010/main" val="146688992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Role of the Facility (continued)</a:t>
            </a:r>
            <a:endParaRPr lang="en-US" dirty="0"/>
          </a:p>
        </p:txBody>
      </p:sp>
      <p:sp>
        <p:nvSpPr>
          <p:cNvPr id="3" name="Content Placeholder 2"/>
          <p:cNvSpPr>
            <a:spLocks noGrp="1"/>
          </p:cNvSpPr>
          <p:nvPr>
            <p:ph idx="1"/>
          </p:nvPr>
        </p:nvSpPr>
        <p:spPr>
          <a:xfrm>
            <a:off x="677334" y="1930401"/>
            <a:ext cx="8596668" cy="4110962"/>
          </a:xfrm>
        </p:spPr>
        <p:txBody>
          <a:bodyPr>
            <a:normAutofit/>
          </a:bodyPr>
          <a:lstStyle/>
          <a:p>
            <a:pPr marL="0" indent="0">
              <a:buNone/>
            </a:pPr>
            <a:r>
              <a:rPr lang="en-US" b="1" u="sng" dirty="0" smtClean="0"/>
              <a:t>Post Enrollment</a:t>
            </a:r>
          </a:p>
          <a:p>
            <a:r>
              <a:rPr lang="en-US" dirty="0" smtClean="0"/>
              <a:t>Ensure monthly visits are performed</a:t>
            </a:r>
          </a:p>
          <a:p>
            <a:r>
              <a:rPr lang="en-US" dirty="0" smtClean="0"/>
              <a:t>Maintain consistent communication with CCA</a:t>
            </a:r>
          </a:p>
          <a:p>
            <a:r>
              <a:rPr lang="en-US" dirty="0" smtClean="0"/>
              <a:t>Report incidents to CCL and the CCA</a:t>
            </a:r>
          </a:p>
          <a:p>
            <a:r>
              <a:rPr lang="en-US" dirty="0" smtClean="0"/>
              <a:t>Notify the CCA of any hospitalizations, reinstitutionalization, non-compliance, etc.</a:t>
            </a:r>
          </a:p>
          <a:p>
            <a:r>
              <a:rPr lang="en-US" dirty="0" smtClean="0"/>
              <a:t>Notify the CCA when the participant has left the facility</a:t>
            </a:r>
          </a:p>
          <a:p>
            <a:pPr lvl="1"/>
            <a:r>
              <a:rPr lang="en-US" dirty="0" smtClean="0"/>
              <a:t>Participant must be </a:t>
            </a:r>
            <a:r>
              <a:rPr lang="en-US" dirty="0" err="1" smtClean="0"/>
              <a:t>disenrolled</a:t>
            </a:r>
            <a:r>
              <a:rPr lang="en-US" dirty="0" smtClean="0"/>
              <a:t> when out of the facility for over 30 days</a:t>
            </a:r>
          </a:p>
          <a:p>
            <a:r>
              <a:rPr lang="en-US" dirty="0" smtClean="0"/>
              <a:t>Verify all participant documentation is current</a:t>
            </a:r>
          </a:p>
          <a:p>
            <a:r>
              <a:rPr lang="en-US" dirty="0" smtClean="0"/>
              <a:t>Assist with establishment of Durable Power of Attorney (DPOA) or Advanced Healthcare Directive</a:t>
            </a:r>
          </a:p>
          <a:p>
            <a:endParaRPr lang="en-US" dirty="0"/>
          </a:p>
        </p:txBody>
      </p:sp>
    </p:spTree>
    <p:extLst>
      <p:ext uri="{BB962C8B-B14F-4D97-AF65-F5344CB8AC3E}">
        <p14:creationId xmlns:p14="http://schemas.microsoft.com/office/powerpoint/2010/main" val="220158588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6571" y="2002632"/>
            <a:ext cx="11680371" cy="2852737"/>
          </a:xfrm>
        </p:spPr>
        <p:txBody>
          <a:bodyPr anchor="ctr" anchorCtr="0"/>
          <a:lstStyle/>
          <a:p>
            <a:pPr algn="ctr"/>
            <a:r>
              <a:rPr lang="en-US" b="1" dirty="0" smtClean="0"/>
              <a:t>ALW Required Services</a:t>
            </a:r>
            <a:endParaRPr lang="en-US" b="1" dirty="0"/>
          </a:p>
        </p:txBody>
      </p:sp>
    </p:spTree>
    <p:extLst>
      <p:ext uri="{BB962C8B-B14F-4D97-AF65-F5344CB8AC3E}">
        <p14:creationId xmlns:p14="http://schemas.microsoft.com/office/powerpoint/2010/main" val="265473843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ALW Services</a:t>
            </a:r>
            <a:endParaRPr lang="en-US" dirty="0"/>
          </a:p>
        </p:txBody>
      </p:sp>
      <p:sp>
        <p:nvSpPr>
          <p:cNvPr id="3" name="Content Placeholder 2"/>
          <p:cNvSpPr>
            <a:spLocks noGrp="1"/>
          </p:cNvSpPr>
          <p:nvPr>
            <p:ph idx="1"/>
          </p:nvPr>
        </p:nvSpPr>
        <p:spPr>
          <a:xfrm>
            <a:off x="677334" y="1698171"/>
            <a:ext cx="8596668" cy="4343191"/>
          </a:xfrm>
        </p:spPr>
        <p:txBody>
          <a:bodyPr>
            <a:normAutofit/>
          </a:bodyPr>
          <a:lstStyle/>
          <a:p>
            <a:pPr marL="0" indent="0">
              <a:buNone/>
            </a:pPr>
            <a:r>
              <a:rPr lang="en-US" b="1" u="sng" dirty="0" smtClean="0"/>
              <a:t>Required Services</a:t>
            </a:r>
          </a:p>
          <a:p>
            <a:pPr>
              <a:lnSpc>
                <a:spcPct val="120000"/>
              </a:lnSpc>
              <a:spcBef>
                <a:spcPts val="0"/>
              </a:spcBef>
            </a:pPr>
            <a:r>
              <a:rPr lang="en-US" dirty="0" smtClean="0"/>
              <a:t>Development of a care plan that details the frequency and timing of assistance</a:t>
            </a:r>
          </a:p>
          <a:p>
            <a:pPr>
              <a:lnSpc>
                <a:spcPct val="120000"/>
              </a:lnSpc>
              <a:spcBef>
                <a:spcPts val="0"/>
              </a:spcBef>
            </a:pPr>
            <a:r>
              <a:rPr lang="en-US" dirty="0" smtClean="0"/>
              <a:t>Participation in the development of ISP</a:t>
            </a:r>
          </a:p>
          <a:p>
            <a:pPr>
              <a:lnSpc>
                <a:spcPct val="120000"/>
              </a:lnSpc>
              <a:spcBef>
                <a:spcPts val="0"/>
              </a:spcBef>
            </a:pPr>
            <a:r>
              <a:rPr lang="en-US" dirty="0" smtClean="0"/>
              <a:t>Provision and oversight of personal and supportive services</a:t>
            </a:r>
          </a:p>
          <a:p>
            <a:pPr>
              <a:lnSpc>
                <a:spcPct val="120000"/>
              </a:lnSpc>
              <a:spcBef>
                <a:spcPts val="0"/>
              </a:spcBef>
            </a:pPr>
            <a:r>
              <a:rPr lang="en-US" dirty="0" smtClean="0"/>
              <a:t>Personal care and assistance with ADLs sufficient to meet both the scheduled and unscheduled needs of the residents</a:t>
            </a:r>
          </a:p>
          <a:p>
            <a:pPr>
              <a:lnSpc>
                <a:spcPct val="120000"/>
              </a:lnSpc>
              <a:spcBef>
                <a:spcPts val="0"/>
              </a:spcBef>
            </a:pPr>
            <a:r>
              <a:rPr lang="en-US" dirty="0" smtClean="0"/>
              <a:t>Assistance with self-administration of medication</a:t>
            </a:r>
          </a:p>
          <a:p>
            <a:pPr>
              <a:lnSpc>
                <a:spcPct val="120000"/>
              </a:lnSpc>
              <a:spcBef>
                <a:spcPts val="0"/>
              </a:spcBef>
            </a:pPr>
            <a:r>
              <a:rPr lang="en-US" dirty="0" smtClean="0"/>
              <a:t>Three meals per day plus snacks</a:t>
            </a:r>
          </a:p>
          <a:p>
            <a:pPr>
              <a:lnSpc>
                <a:spcPct val="120000"/>
              </a:lnSpc>
              <a:spcBef>
                <a:spcPts val="0"/>
              </a:spcBef>
            </a:pPr>
            <a:r>
              <a:rPr lang="en-US" dirty="0" smtClean="0"/>
              <a:t>Housekeeping and laundry</a:t>
            </a:r>
          </a:p>
          <a:p>
            <a:pPr>
              <a:lnSpc>
                <a:spcPct val="120000"/>
              </a:lnSpc>
              <a:spcBef>
                <a:spcPts val="0"/>
              </a:spcBef>
            </a:pPr>
            <a:r>
              <a:rPr lang="en-US" dirty="0" smtClean="0"/>
              <a:t>Transportation or arrangement of transportation</a:t>
            </a:r>
          </a:p>
          <a:p>
            <a:pPr>
              <a:lnSpc>
                <a:spcPct val="120000"/>
              </a:lnSpc>
              <a:spcBef>
                <a:spcPts val="0"/>
              </a:spcBef>
            </a:pPr>
            <a:r>
              <a:rPr lang="en-US" dirty="0" smtClean="0"/>
              <a:t>Daily recreational activities</a:t>
            </a:r>
          </a:p>
          <a:p>
            <a:pPr>
              <a:lnSpc>
                <a:spcPct val="120000"/>
              </a:lnSpc>
              <a:spcBef>
                <a:spcPts val="0"/>
              </a:spcBef>
            </a:pPr>
            <a:r>
              <a:rPr lang="en-US" dirty="0" smtClean="0"/>
              <a:t>Skilled nursing services as needed</a:t>
            </a:r>
            <a:endParaRPr lang="en-US" dirty="0"/>
          </a:p>
        </p:txBody>
      </p:sp>
    </p:spTree>
    <p:extLst>
      <p:ext uri="{BB962C8B-B14F-4D97-AF65-F5344CB8AC3E}">
        <p14:creationId xmlns:p14="http://schemas.microsoft.com/office/powerpoint/2010/main" val="267528488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Medi</a:t>
            </a:r>
            <a:r>
              <a:rPr lang="en-US" dirty="0" smtClean="0"/>
              <a:t>-Cal Payment</a:t>
            </a:r>
            <a:endParaRPr lang="en-US" dirty="0"/>
          </a:p>
        </p:txBody>
      </p:sp>
      <p:sp>
        <p:nvSpPr>
          <p:cNvPr id="3" name="Content Placeholder 2"/>
          <p:cNvSpPr>
            <a:spLocks noGrp="1"/>
          </p:cNvSpPr>
          <p:nvPr>
            <p:ph idx="1"/>
          </p:nvPr>
        </p:nvSpPr>
        <p:spPr>
          <a:xfrm>
            <a:off x="677334" y="1818042"/>
            <a:ext cx="8596668" cy="3388659"/>
          </a:xfrm>
        </p:spPr>
        <p:txBody>
          <a:bodyPr/>
          <a:lstStyle/>
          <a:p>
            <a:r>
              <a:rPr lang="en-US" dirty="0" err="1" smtClean="0"/>
              <a:t>Medi</a:t>
            </a:r>
            <a:r>
              <a:rPr lang="en-US" dirty="0" smtClean="0"/>
              <a:t>-Cal does not pay for room and board</a:t>
            </a:r>
          </a:p>
          <a:p>
            <a:r>
              <a:rPr lang="en-US" b="1" dirty="0" smtClean="0"/>
              <a:t>Must have confirmation of enrollment in order to bill for services</a:t>
            </a:r>
          </a:p>
          <a:p>
            <a:pPr lvl="1"/>
            <a:r>
              <a:rPr lang="en-US" dirty="0" smtClean="0"/>
              <a:t>Informing Notice</a:t>
            </a:r>
          </a:p>
          <a:p>
            <a:pPr lvl="1"/>
            <a:r>
              <a:rPr lang="en-US" dirty="0" smtClean="0"/>
              <a:t>Confirmation of enrollment from DHCS</a:t>
            </a:r>
          </a:p>
          <a:p>
            <a:r>
              <a:rPr lang="en-US" dirty="0" smtClean="0"/>
              <a:t>Provider may only bill for days the participant is in the facility</a:t>
            </a:r>
          </a:p>
          <a:p>
            <a:r>
              <a:rPr lang="en-US" dirty="0" smtClean="0"/>
              <a:t>Facility may not bill a participant a monthly or per-item fee for items covered by </a:t>
            </a:r>
            <a:r>
              <a:rPr lang="en-US" dirty="0" err="1" smtClean="0"/>
              <a:t>Medi</a:t>
            </a:r>
            <a:r>
              <a:rPr lang="en-US" dirty="0" smtClean="0"/>
              <a:t>-Cal or required by CCL</a:t>
            </a:r>
          </a:p>
          <a:p>
            <a:r>
              <a:rPr lang="en-US" dirty="0" err="1" smtClean="0"/>
              <a:t>Medi</a:t>
            </a:r>
            <a:r>
              <a:rPr lang="en-US" dirty="0" smtClean="0"/>
              <a:t>-Cal </a:t>
            </a:r>
            <a:r>
              <a:rPr lang="en-US" dirty="0"/>
              <a:t>payment is considered payment in full for ALW services</a:t>
            </a:r>
          </a:p>
          <a:p>
            <a:r>
              <a:rPr lang="en-US" dirty="0" smtClean="0"/>
              <a:t>Payment in Full specified on ALW Provider Agreement</a:t>
            </a:r>
            <a:endParaRPr lang="en-US" dirty="0"/>
          </a:p>
        </p:txBody>
      </p:sp>
      <p:sp>
        <p:nvSpPr>
          <p:cNvPr id="4" name="TextBox 3"/>
          <p:cNvSpPr txBox="1"/>
          <p:nvPr/>
        </p:nvSpPr>
        <p:spPr>
          <a:xfrm>
            <a:off x="677334" y="5389719"/>
            <a:ext cx="3807453" cy="369332"/>
          </a:xfrm>
          <a:prstGeom prst="rect">
            <a:avLst/>
          </a:prstGeom>
          <a:noFill/>
        </p:spPr>
        <p:txBody>
          <a:bodyPr wrap="none" rtlCol="0">
            <a:spAutoFit/>
          </a:bodyPr>
          <a:lstStyle/>
          <a:p>
            <a:r>
              <a:rPr lang="en-US" dirty="0" smtClean="0"/>
              <a:t>42 CFR 447.15 </a:t>
            </a:r>
            <a:r>
              <a:rPr lang="en-US" dirty="0"/>
              <a:t>and </a:t>
            </a:r>
            <a:r>
              <a:rPr lang="en-US" dirty="0" smtClean="0"/>
              <a:t>W&amp;I Code 14019.3</a:t>
            </a:r>
            <a:endParaRPr lang="en-US" dirty="0"/>
          </a:p>
        </p:txBody>
      </p:sp>
    </p:spTree>
    <p:extLst>
      <p:ext uri="{BB962C8B-B14F-4D97-AF65-F5344CB8AC3E}">
        <p14:creationId xmlns:p14="http://schemas.microsoft.com/office/powerpoint/2010/main" val="314305591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87829" y="2002632"/>
            <a:ext cx="11941629" cy="2852737"/>
          </a:xfrm>
        </p:spPr>
        <p:txBody>
          <a:bodyPr anchor="ctr" anchorCtr="0"/>
          <a:lstStyle/>
          <a:p>
            <a:pPr algn="ctr"/>
            <a:r>
              <a:rPr lang="en-US" b="1" dirty="0" smtClean="0"/>
              <a:t>The Future of ALW</a:t>
            </a:r>
            <a:endParaRPr lang="en-US" b="1" dirty="0"/>
          </a:p>
        </p:txBody>
      </p:sp>
    </p:spTree>
    <p:extLst>
      <p:ext uri="{BB962C8B-B14F-4D97-AF65-F5344CB8AC3E}">
        <p14:creationId xmlns:p14="http://schemas.microsoft.com/office/powerpoint/2010/main" val="295319001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Waiver at Capacity</a:t>
            </a:r>
            <a:endParaRPr lang="en-US" dirty="0"/>
          </a:p>
        </p:txBody>
      </p:sp>
      <p:sp>
        <p:nvSpPr>
          <p:cNvPr id="3" name="Content Placeholder 2"/>
          <p:cNvSpPr>
            <a:spLocks noGrp="1"/>
          </p:cNvSpPr>
          <p:nvPr>
            <p:ph idx="1"/>
          </p:nvPr>
        </p:nvSpPr>
        <p:spPr/>
        <p:txBody>
          <a:bodyPr>
            <a:normAutofit/>
          </a:bodyPr>
          <a:lstStyle/>
          <a:p>
            <a:r>
              <a:rPr lang="en-US" dirty="0" smtClean="0"/>
              <a:t>ALW </a:t>
            </a:r>
            <a:r>
              <a:rPr lang="en-US" dirty="0"/>
              <a:t>has reached </a:t>
            </a:r>
            <a:r>
              <a:rPr lang="en-US" dirty="0" smtClean="0"/>
              <a:t>capacity </a:t>
            </a:r>
            <a:r>
              <a:rPr lang="en-US" dirty="0"/>
              <a:t>of 3,700 </a:t>
            </a:r>
            <a:r>
              <a:rPr lang="en-US" dirty="0" smtClean="0"/>
              <a:t>enrollments</a:t>
            </a:r>
          </a:p>
          <a:p>
            <a:r>
              <a:rPr lang="en-US" dirty="0" smtClean="0"/>
              <a:t>Does </a:t>
            </a:r>
            <a:r>
              <a:rPr lang="en-US" dirty="0"/>
              <a:t>not include the cases currently in a ‘pending’ status waiting for final enrollment or the applications awaiting medical review by a Department of Health Care Services (DHCS) Nurse Evaluator II or prescreening from administration </a:t>
            </a:r>
            <a:r>
              <a:rPr lang="en-US" dirty="0" smtClean="0"/>
              <a:t>staff</a:t>
            </a:r>
          </a:p>
          <a:p>
            <a:pPr lvl="1"/>
            <a:r>
              <a:rPr lang="en-US" dirty="0"/>
              <a:t>Any applicant that is found to be eligible is held until a slot opens </a:t>
            </a:r>
            <a:r>
              <a:rPr lang="en-US" dirty="0" smtClean="0"/>
              <a:t>up</a:t>
            </a:r>
          </a:p>
          <a:p>
            <a:pPr lvl="1"/>
            <a:r>
              <a:rPr lang="en-US" dirty="0" smtClean="0"/>
              <a:t>Due </a:t>
            </a:r>
            <a:r>
              <a:rPr lang="en-US" dirty="0"/>
              <a:t>to program attrition, approximately 50-60 slots become open each </a:t>
            </a:r>
            <a:r>
              <a:rPr lang="en-US" dirty="0" smtClean="0"/>
              <a:t>month</a:t>
            </a:r>
          </a:p>
          <a:p>
            <a:r>
              <a:rPr lang="en-US" dirty="0" smtClean="0"/>
              <a:t>DHCS immediately implementing </a:t>
            </a:r>
            <a:r>
              <a:rPr lang="en-US" dirty="0"/>
              <a:t>a waitlist for the </a:t>
            </a:r>
            <a:r>
              <a:rPr lang="en-US" dirty="0" smtClean="0"/>
              <a:t>ALW</a:t>
            </a:r>
          </a:p>
          <a:p>
            <a:r>
              <a:rPr lang="en-US" dirty="0" smtClean="0"/>
              <a:t>Acceptance of applications halted until May 22, 2017 at which point will only be accepting names for the waitlist</a:t>
            </a:r>
          </a:p>
          <a:p>
            <a:pPr lvl="1"/>
            <a:r>
              <a:rPr lang="en-US" dirty="0" smtClean="0"/>
              <a:t>An application will be requested at the point a slot becomes available</a:t>
            </a:r>
            <a:endParaRPr lang="en-US" dirty="0"/>
          </a:p>
          <a:p>
            <a:endParaRPr lang="en-US" dirty="0"/>
          </a:p>
        </p:txBody>
      </p:sp>
    </p:spTree>
    <p:extLst>
      <p:ext uri="{BB962C8B-B14F-4D97-AF65-F5344CB8AC3E}">
        <p14:creationId xmlns:p14="http://schemas.microsoft.com/office/powerpoint/2010/main" val="1704911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Trends in Provider Base</a:t>
            </a:r>
            <a:endParaRPr lang="en-US" dirty="0"/>
          </a:p>
        </p:txBody>
      </p:sp>
      <p:sp>
        <p:nvSpPr>
          <p:cNvPr id="3" name="Content Placeholder 2"/>
          <p:cNvSpPr>
            <a:spLocks noGrp="1"/>
          </p:cNvSpPr>
          <p:nvPr>
            <p:ph idx="1"/>
          </p:nvPr>
        </p:nvSpPr>
        <p:spPr>
          <a:xfrm>
            <a:off x="677334" y="1850316"/>
            <a:ext cx="8596668" cy="3474720"/>
          </a:xfrm>
        </p:spPr>
        <p:txBody>
          <a:bodyPr/>
          <a:lstStyle/>
          <a:p>
            <a:r>
              <a:rPr lang="en-US" dirty="0" smtClean="0"/>
              <a:t>Greater need for Adult Residential Facilities</a:t>
            </a:r>
          </a:p>
          <a:p>
            <a:r>
              <a:rPr lang="en-US" dirty="0" smtClean="0"/>
              <a:t>Identified need for facilities specializing in traumatic brain injury (TBI)</a:t>
            </a:r>
          </a:p>
          <a:p>
            <a:r>
              <a:rPr lang="en-US" dirty="0"/>
              <a:t>Adding San Francisco County</a:t>
            </a:r>
          </a:p>
        </p:txBody>
      </p:sp>
    </p:spTree>
    <p:extLst>
      <p:ext uri="{BB962C8B-B14F-4D97-AF65-F5344CB8AC3E}">
        <p14:creationId xmlns:p14="http://schemas.microsoft.com/office/powerpoint/2010/main" val="283625652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Home and Community Based Services (HCBS) Final Rule</a:t>
            </a:r>
            <a:endParaRPr lang="en-US" dirty="0"/>
          </a:p>
        </p:txBody>
      </p:sp>
      <p:sp>
        <p:nvSpPr>
          <p:cNvPr id="5" name="Content Placeholder 4"/>
          <p:cNvSpPr>
            <a:spLocks noGrp="1"/>
          </p:cNvSpPr>
          <p:nvPr>
            <p:ph idx="1"/>
          </p:nvPr>
        </p:nvSpPr>
        <p:spPr/>
        <p:txBody>
          <a:bodyPr>
            <a:normAutofit fontScale="92500"/>
          </a:bodyPr>
          <a:lstStyle/>
          <a:p>
            <a:r>
              <a:rPr lang="en-US" dirty="0" smtClean="0"/>
              <a:t>The HCBS Final </a:t>
            </a:r>
            <a:r>
              <a:rPr lang="en-US" dirty="0"/>
              <a:t>Rule defines HCB settings as more process and outcome-oriented, guided by the member’s person-centered service plan by:</a:t>
            </a:r>
          </a:p>
          <a:p>
            <a:pPr lvl="1"/>
            <a:r>
              <a:rPr lang="en-US" dirty="0" smtClean="0"/>
              <a:t>Being </a:t>
            </a:r>
            <a:r>
              <a:rPr lang="en-US" dirty="0"/>
              <a:t>integrated in and supporting full access to the greater community, including opportunities to seek employment and work in competitive integrated settings, engage in community life, control personal resources, and receive services in the community, to the same degree of access as individuals not receiving Medicaid </a:t>
            </a:r>
            <a:r>
              <a:rPr lang="en-US" dirty="0" smtClean="0"/>
              <a:t>HCBS;</a:t>
            </a:r>
            <a:endParaRPr lang="en-US" dirty="0"/>
          </a:p>
          <a:p>
            <a:pPr lvl="1"/>
            <a:r>
              <a:rPr lang="en-US" dirty="0" smtClean="0"/>
              <a:t>Giving </a:t>
            </a:r>
            <a:r>
              <a:rPr lang="en-US" dirty="0"/>
              <a:t>individuals the right to select from among various setting options, including non-disability specific settings and an option for a private unit in a residential </a:t>
            </a:r>
            <a:r>
              <a:rPr lang="en-US" dirty="0" smtClean="0"/>
              <a:t>setting;</a:t>
            </a:r>
            <a:endParaRPr lang="en-US" dirty="0"/>
          </a:p>
          <a:p>
            <a:pPr lvl="1"/>
            <a:r>
              <a:rPr lang="en-US" dirty="0" smtClean="0"/>
              <a:t>Ensuring </a:t>
            </a:r>
            <a:r>
              <a:rPr lang="en-US" dirty="0"/>
              <a:t>individuals’ rights of privacy, dignity and respect, and freedom from coercion and </a:t>
            </a:r>
            <a:r>
              <a:rPr lang="en-US" dirty="0" smtClean="0"/>
              <a:t>restraint;</a:t>
            </a:r>
            <a:endParaRPr lang="en-US" dirty="0"/>
          </a:p>
          <a:p>
            <a:pPr lvl="1"/>
            <a:r>
              <a:rPr lang="en-US" dirty="0" smtClean="0"/>
              <a:t>Optimizing </a:t>
            </a:r>
            <a:r>
              <a:rPr lang="en-US" dirty="0"/>
              <a:t>autonomy and independence in making life choices, including daily activities, physical environment and with whom to </a:t>
            </a:r>
            <a:r>
              <a:rPr lang="en-US" dirty="0" smtClean="0"/>
              <a:t>interact; and</a:t>
            </a:r>
            <a:endParaRPr lang="en-US" dirty="0"/>
          </a:p>
          <a:p>
            <a:pPr lvl="1"/>
            <a:r>
              <a:rPr lang="en-US" dirty="0" smtClean="0"/>
              <a:t>Facilitating </a:t>
            </a:r>
            <a:r>
              <a:rPr lang="en-US" dirty="0"/>
              <a:t>choice regarding services and supports, and who provides them.</a:t>
            </a:r>
          </a:p>
          <a:p>
            <a:endParaRPr lang="en-US" dirty="0"/>
          </a:p>
        </p:txBody>
      </p:sp>
    </p:spTree>
    <p:extLst>
      <p:ext uri="{BB962C8B-B14F-4D97-AF65-F5344CB8AC3E}">
        <p14:creationId xmlns:p14="http://schemas.microsoft.com/office/powerpoint/2010/main" val="329264187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Presenters</a:t>
            </a:r>
            <a:endParaRPr lang="en-US" dirty="0"/>
          </a:p>
        </p:txBody>
      </p:sp>
      <p:sp>
        <p:nvSpPr>
          <p:cNvPr id="3" name="Content Placeholder 2"/>
          <p:cNvSpPr>
            <a:spLocks noGrp="1"/>
          </p:cNvSpPr>
          <p:nvPr>
            <p:ph idx="1"/>
          </p:nvPr>
        </p:nvSpPr>
        <p:spPr>
          <a:xfrm>
            <a:off x="677334" y="1801361"/>
            <a:ext cx="8596668" cy="3880773"/>
          </a:xfrm>
        </p:spPr>
        <p:txBody>
          <a:bodyPr/>
          <a:lstStyle/>
          <a:p>
            <a:r>
              <a:rPr lang="en-US" dirty="0" smtClean="0"/>
              <a:t>Mark Cimino, Chief Executive Officer, </a:t>
            </a:r>
            <a:r>
              <a:rPr lang="en-US" dirty="0" err="1" smtClean="0"/>
              <a:t>CiminoCare</a:t>
            </a:r>
            <a:endParaRPr lang="en-US" dirty="0" smtClean="0"/>
          </a:p>
          <a:p>
            <a:r>
              <a:rPr lang="en-US" dirty="0" smtClean="0"/>
              <a:t>Karli Holkko, Chief, Waiver Operations Section, DHCS</a:t>
            </a:r>
          </a:p>
          <a:p>
            <a:r>
              <a:rPr lang="en-US" dirty="0" smtClean="0"/>
              <a:t>Tina Mayes, Associate Governmental Program Analyst, Waiver Data Unit, DHCS</a:t>
            </a:r>
          </a:p>
          <a:p>
            <a:r>
              <a:rPr lang="en-US" dirty="0" smtClean="0"/>
              <a:t>Adina </a:t>
            </a:r>
            <a:r>
              <a:rPr lang="en-US" dirty="0" err="1" smtClean="0"/>
              <a:t>Gres</a:t>
            </a:r>
            <a:r>
              <a:rPr lang="en-US" dirty="0" smtClean="0"/>
              <a:t>, Financial Concierge</a:t>
            </a:r>
          </a:p>
          <a:p>
            <a:endParaRPr lang="en-US" dirty="0"/>
          </a:p>
        </p:txBody>
      </p:sp>
      <p:grpSp>
        <p:nvGrpSpPr>
          <p:cNvPr id="5" name="Group 4"/>
          <p:cNvGrpSpPr/>
          <p:nvPr/>
        </p:nvGrpSpPr>
        <p:grpSpPr>
          <a:xfrm>
            <a:off x="2552226" y="3981106"/>
            <a:ext cx="4674761" cy="1701028"/>
            <a:chOff x="1970978" y="4001294"/>
            <a:chExt cx="4674761" cy="1701028"/>
          </a:xfrm>
        </p:grpSpPr>
        <p:pic>
          <p:nvPicPr>
            <p:cNvPr id="1026" name="F30153D2-7375-4806-B3FC-6838E4D2B8B4" descr="sigimg0@08630d442c144cd0687b698206515bc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0978" y="4647020"/>
              <a:ext cx="24384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descr="http://dhcsintranet/PublishingImages/logo_DHCS_v%5b1%5d.3a_color%20copy.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5607" y="4001294"/>
              <a:ext cx="1740132" cy="170102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713231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HCBS Final Rule Continued</a:t>
            </a:r>
            <a:endParaRPr lang="en-US" dirty="0"/>
          </a:p>
        </p:txBody>
      </p:sp>
      <p:sp>
        <p:nvSpPr>
          <p:cNvPr id="3" name="Content Placeholder 2"/>
          <p:cNvSpPr>
            <a:spLocks noGrp="1"/>
          </p:cNvSpPr>
          <p:nvPr>
            <p:ph idx="1"/>
          </p:nvPr>
        </p:nvSpPr>
        <p:spPr/>
        <p:txBody>
          <a:bodyPr/>
          <a:lstStyle/>
          <a:p>
            <a:r>
              <a:rPr lang="en-US" dirty="0" smtClean="0"/>
              <a:t>For Medicaid/</a:t>
            </a:r>
            <a:r>
              <a:rPr lang="en-US" dirty="0" err="1" smtClean="0"/>
              <a:t>Medi</a:t>
            </a:r>
            <a:r>
              <a:rPr lang="en-US" dirty="0" smtClean="0"/>
              <a:t>-Cal provider-owned or controlled HCB residential settings, the provider must offer:</a:t>
            </a:r>
          </a:p>
          <a:p>
            <a:pPr lvl="1"/>
            <a:r>
              <a:rPr lang="en-US" dirty="0" smtClean="0"/>
              <a:t>A legally enforceable agreement between the provider and the consumer that allows the consumer to own, rent or occupy the residence and provides protection against eviction;</a:t>
            </a:r>
          </a:p>
          <a:p>
            <a:pPr lvl="1"/>
            <a:r>
              <a:rPr lang="en-US" dirty="0" smtClean="0"/>
              <a:t>Privacy in units including lockable doors, choice of roommates and freedom to furnish and decorate units;</a:t>
            </a:r>
          </a:p>
          <a:p>
            <a:pPr lvl="1"/>
            <a:r>
              <a:rPr lang="en-US" dirty="0" smtClean="0"/>
              <a:t>Options for individuals to control their own schedules including access to food at any time;</a:t>
            </a:r>
          </a:p>
          <a:p>
            <a:pPr lvl="1"/>
            <a:r>
              <a:rPr lang="en-US" dirty="0" smtClean="0"/>
              <a:t>Individual’s freedom to have visitors at any time; and</a:t>
            </a:r>
          </a:p>
          <a:p>
            <a:pPr lvl="1"/>
            <a:r>
              <a:rPr lang="en-US" dirty="0" smtClean="0"/>
              <a:t>A physically accessible setting.</a:t>
            </a:r>
            <a:endParaRPr lang="en-US" dirty="0"/>
          </a:p>
        </p:txBody>
      </p:sp>
    </p:spTree>
    <p:extLst>
      <p:ext uri="{BB962C8B-B14F-4D97-AF65-F5344CB8AC3E}">
        <p14:creationId xmlns:p14="http://schemas.microsoft.com/office/powerpoint/2010/main" val="35628023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Does the HCBS Final Rule Affect My Facility?</a:t>
            </a:r>
            <a:endParaRPr lang="en-US" dirty="0"/>
          </a:p>
        </p:txBody>
      </p:sp>
      <p:sp>
        <p:nvSpPr>
          <p:cNvPr id="3" name="Content Placeholder 2"/>
          <p:cNvSpPr>
            <a:spLocks noGrp="1"/>
          </p:cNvSpPr>
          <p:nvPr>
            <p:ph idx="1"/>
          </p:nvPr>
        </p:nvSpPr>
        <p:spPr/>
        <p:txBody>
          <a:bodyPr/>
          <a:lstStyle/>
          <a:p>
            <a:r>
              <a:rPr lang="en-US" dirty="0" smtClean="0"/>
              <a:t>Attestation added to ALW initial application</a:t>
            </a:r>
          </a:p>
          <a:p>
            <a:pPr lvl="1"/>
            <a:r>
              <a:rPr lang="en-US" dirty="0" smtClean="0"/>
              <a:t>Facility will certify that all 10 requirements have been met</a:t>
            </a:r>
          </a:p>
          <a:p>
            <a:r>
              <a:rPr lang="en-US" dirty="0" smtClean="0"/>
              <a:t>Self-assessment survey for Providers – coming soon</a:t>
            </a:r>
          </a:p>
          <a:p>
            <a:r>
              <a:rPr lang="en-US" dirty="0" smtClean="0"/>
              <a:t>Provider may need to modify where and how services are delivered </a:t>
            </a:r>
          </a:p>
          <a:p>
            <a:r>
              <a:rPr lang="en-US" dirty="0" smtClean="0"/>
              <a:t>Training to staff may be necessary</a:t>
            </a:r>
          </a:p>
          <a:p>
            <a:r>
              <a:rPr lang="en-US" dirty="0" smtClean="0"/>
              <a:t>For settings that require change, there will be time to develop transition plans</a:t>
            </a:r>
          </a:p>
          <a:p>
            <a:r>
              <a:rPr lang="en-US" dirty="0" smtClean="0"/>
              <a:t>On-site visits</a:t>
            </a:r>
          </a:p>
        </p:txBody>
      </p:sp>
    </p:spTree>
    <p:extLst>
      <p:ext uri="{BB962C8B-B14F-4D97-AF65-F5344CB8AC3E}">
        <p14:creationId xmlns:p14="http://schemas.microsoft.com/office/powerpoint/2010/main" val="229367701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Managed Care vs. Fee-for-Service Model</a:t>
            </a:r>
            <a:endParaRPr lang="en-US" dirty="0"/>
          </a:p>
        </p:txBody>
      </p:sp>
      <p:sp>
        <p:nvSpPr>
          <p:cNvPr id="5" name="Content Placeholder 4"/>
          <p:cNvSpPr>
            <a:spLocks noGrp="1"/>
          </p:cNvSpPr>
          <p:nvPr>
            <p:ph idx="1"/>
          </p:nvPr>
        </p:nvSpPr>
        <p:spPr>
          <a:xfrm>
            <a:off x="677334" y="1775013"/>
            <a:ext cx="8596668" cy="4266350"/>
          </a:xfrm>
        </p:spPr>
        <p:txBody>
          <a:bodyPr/>
          <a:lstStyle/>
          <a:p>
            <a:r>
              <a:rPr lang="en-US" dirty="0" smtClean="0"/>
              <a:t>Managed care receives a set dollar amount per member per month</a:t>
            </a:r>
          </a:p>
          <a:p>
            <a:r>
              <a:rPr lang="en-US" dirty="0" smtClean="0"/>
              <a:t>Fee for service (FFS) is a payment model where services are unbundled and paid for separately after the service is performed</a:t>
            </a:r>
          </a:p>
          <a:p>
            <a:r>
              <a:rPr lang="en-US" dirty="0" smtClean="0"/>
              <a:t>The ALW is a mixture of the two and provides a tiered bundled rate as well as a fee scheduled flat rate</a:t>
            </a:r>
          </a:p>
          <a:p>
            <a:pPr lvl="1"/>
            <a:r>
              <a:rPr lang="en-US" dirty="0" smtClean="0"/>
              <a:t>Per person per day for ALW services</a:t>
            </a:r>
          </a:p>
          <a:p>
            <a:pPr lvl="1"/>
            <a:r>
              <a:rPr lang="en-US" dirty="0" smtClean="0"/>
              <a:t>Per person per month for Care Coordination services</a:t>
            </a:r>
            <a:endParaRPr lang="en-US" dirty="0"/>
          </a:p>
        </p:txBody>
      </p:sp>
    </p:spTree>
    <p:extLst>
      <p:ext uri="{BB962C8B-B14F-4D97-AF65-F5344CB8AC3E}">
        <p14:creationId xmlns:p14="http://schemas.microsoft.com/office/powerpoint/2010/main" val="247342761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Collaboration with Managed Care Plans</a:t>
            </a:r>
            <a:endParaRPr lang="en-US" dirty="0"/>
          </a:p>
        </p:txBody>
      </p:sp>
      <p:sp>
        <p:nvSpPr>
          <p:cNvPr id="3" name="Content Placeholder 2"/>
          <p:cNvSpPr>
            <a:spLocks noGrp="1"/>
          </p:cNvSpPr>
          <p:nvPr>
            <p:ph idx="1"/>
          </p:nvPr>
        </p:nvSpPr>
        <p:spPr>
          <a:xfrm>
            <a:off x="677334" y="1807286"/>
            <a:ext cx="8596668" cy="2807746"/>
          </a:xfrm>
        </p:spPr>
        <p:txBody>
          <a:bodyPr/>
          <a:lstStyle/>
          <a:p>
            <a:r>
              <a:rPr lang="en-US" dirty="0" smtClean="0"/>
              <a:t>Building/maintaining </a:t>
            </a:r>
            <a:r>
              <a:rPr lang="en-US" dirty="0"/>
              <a:t>relationships with </a:t>
            </a:r>
            <a:r>
              <a:rPr lang="en-US" dirty="0" err="1"/>
              <a:t>Medi</a:t>
            </a:r>
            <a:r>
              <a:rPr lang="en-US" dirty="0"/>
              <a:t>-Cal Managed Care </a:t>
            </a:r>
            <a:r>
              <a:rPr lang="en-US" dirty="0" smtClean="0"/>
              <a:t>Plans </a:t>
            </a:r>
            <a:r>
              <a:rPr lang="en-US" dirty="0"/>
              <a:t>and other </a:t>
            </a:r>
            <a:r>
              <a:rPr lang="en-US" dirty="0" smtClean="0"/>
              <a:t>HCBS </a:t>
            </a:r>
            <a:r>
              <a:rPr lang="en-US" dirty="0"/>
              <a:t>providers</a:t>
            </a:r>
          </a:p>
          <a:p>
            <a:r>
              <a:rPr lang="en-US" dirty="0" smtClean="0"/>
              <a:t>Continuous collaboration with </a:t>
            </a:r>
            <a:r>
              <a:rPr lang="en-US" dirty="0" err="1" smtClean="0"/>
              <a:t>Medi</a:t>
            </a:r>
            <a:r>
              <a:rPr lang="en-US" dirty="0" smtClean="0"/>
              <a:t>-Cal Managed Care Plans to improve coordination </a:t>
            </a:r>
            <a:r>
              <a:rPr lang="en-US" dirty="0"/>
              <a:t>of care for existing Managed Care Plan </a:t>
            </a:r>
            <a:r>
              <a:rPr lang="en-US" dirty="0" smtClean="0"/>
              <a:t>members</a:t>
            </a:r>
          </a:p>
        </p:txBody>
      </p:sp>
    </p:spTree>
    <p:extLst>
      <p:ext uri="{BB962C8B-B14F-4D97-AF65-F5344CB8AC3E}">
        <p14:creationId xmlns:p14="http://schemas.microsoft.com/office/powerpoint/2010/main" val="352126861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87829" y="2002632"/>
            <a:ext cx="11941629" cy="2852737"/>
          </a:xfrm>
        </p:spPr>
        <p:txBody>
          <a:bodyPr anchor="ctr" anchorCtr="0"/>
          <a:lstStyle/>
          <a:p>
            <a:pPr algn="ctr"/>
            <a:r>
              <a:rPr lang="en-US" b="1" dirty="0" smtClean="0"/>
              <a:t>Enrollment / Monitoring </a:t>
            </a:r>
            <a:br>
              <a:rPr lang="en-US" b="1" dirty="0" smtClean="0"/>
            </a:br>
            <a:r>
              <a:rPr lang="en-US" b="1" dirty="0" smtClean="0"/>
              <a:t>and Oversight Process</a:t>
            </a:r>
            <a:endParaRPr lang="en-US" b="1" dirty="0"/>
          </a:p>
        </p:txBody>
      </p:sp>
    </p:spTree>
    <p:extLst>
      <p:ext uri="{BB962C8B-B14F-4D97-AF65-F5344CB8AC3E}">
        <p14:creationId xmlns:p14="http://schemas.microsoft.com/office/powerpoint/2010/main" val="18056239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Enrollment Process</a:t>
            </a:r>
            <a:endParaRPr lang="en-US" dirty="0"/>
          </a:p>
        </p:txBody>
      </p:sp>
      <p:sp>
        <p:nvSpPr>
          <p:cNvPr id="3" name="Content Placeholder 2"/>
          <p:cNvSpPr>
            <a:spLocks noGrp="1"/>
          </p:cNvSpPr>
          <p:nvPr>
            <p:ph idx="1"/>
          </p:nvPr>
        </p:nvSpPr>
        <p:spPr>
          <a:xfrm>
            <a:off x="677334" y="1930401"/>
            <a:ext cx="8596668" cy="4110962"/>
          </a:xfrm>
        </p:spPr>
        <p:txBody>
          <a:bodyPr/>
          <a:lstStyle/>
          <a:p>
            <a:r>
              <a:rPr lang="en-US" dirty="0" smtClean="0"/>
              <a:t>ALW initial application/attestation</a:t>
            </a:r>
          </a:p>
          <a:p>
            <a:pPr lvl="1"/>
            <a:r>
              <a:rPr lang="en-US" dirty="0" smtClean="0"/>
              <a:t>May require some back and forth with DHCS for clarifying/additional information</a:t>
            </a:r>
          </a:p>
          <a:p>
            <a:r>
              <a:rPr lang="en-US" dirty="0" smtClean="0"/>
              <a:t>Site visit</a:t>
            </a:r>
          </a:p>
          <a:p>
            <a:pPr lvl="1"/>
            <a:r>
              <a:rPr lang="en-US" dirty="0" smtClean="0"/>
              <a:t>Site visits completed approximately 3 months after initial application has been approved</a:t>
            </a:r>
          </a:p>
          <a:p>
            <a:r>
              <a:rPr lang="en-US" dirty="0" err="1" smtClean="0"/>
              <a:t>Medi</a:t>
            </a:r>
            <a:r>
              <a:rPr lang="en-US" dirty="0" smtClean="0"/>
              <a:t>-Cal application and processing fee</a:t>
            </a:r>
          </a:p>
          <a:p>
            <a:pPr lvl="1"/>
            <a:r>
              <a:rPr lang="en-US" dirty="0"/>
              <a:t>May </a:t>
            </a:r>
            <a:r>
              <a:rPr lang="en-US" dirty="0" smtClean="0"/>
              <a:t>also require </a:t>
            </a:r>
            <a:r>
              <a:rPr lang="en-US" dirty="0"/>
              <a:t>some back and forth with DHCS for clarifying/additional information</a:t>
            </a:r>
          </a:p>
          <a:p>
            <a:endParaRPr lang="en-US" dirty="0" smtClean="0"/>
          </a:p>
        </p:txBody>
      </p:sp>
    </p:spTree>
    <p:extLst>
      <p:ext uri="{BB962C8B-B14F-4D97-AF65-F5344CB8AC3E}">
        <p14:creationId xmlns:p14="http://schemas.microsoft.com/office/powerpoint/2010/main" val="314965119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Why Might an Application be Denied?</a:t>
            </a:r>
            <a:endParaRPr lang="en-US" dirty="0"/>
          </a:p>
        </p:txBody>
      </p:sp>
      <p:sp>
        <p:nvSpPr>
          <p:cNvPr id="3" name="Content Placeholder 2"/>
          <p:cNvSpPr>
            <a:spLocks noGrp="1"/>
          </p:cNvSpPr>
          <p:nvPr>
            <p:ph idx="1"/>
          </p:nvPr>
        </p:nvSpPr>
        <p:spPr>
          <a:xfrm>
            <a:off x="677334" y="1665514"/>
            <a:ext cx="8596668" cy="4914899"/>
          </a:xfrm>
        </p:spPr>
        <p:txBody>
          <a:bodyPr>
            <a:normAutofit/>
          </a:bodyPr>
          <a:lstStyle/>
          <a:p>
            <a:r>
              <a:rPr lang="en-US" dirty="0" smtClean="0"/>
              <a:t>Incomplete initial application</a:t>
            </a:r>
          </a:p>
          <a:p>
            <a:pPr lvl="1"/>
            <a:r>
              <a:rPr lang="en-US" dirty="0" smtClean="0"/>
              <a:t>Missing required attachments</a:t>
            </a:r>
          </a:p>
          <a:p>
            <a:pPr lvl="1"/>
            <a:r>
              <a:rPr lang="en-US" dirty="0" smtClean="0"/>
              <a:t>Must meet skilled nursing needs</a:t>
            </a:r>
          </a:p>
          <a:p>
            <a:pPr lvl="1"/>
            <a:r>
              <a:rPr lang="en-US" dirty="0" smtClean="0"/>
              <a:t>Non-compliance with CDSS-CCL</a:t>
            </a:r>
          </a:p>
          <a:p>
            <a:r>
              <a:rPr lang="en-US" dirty="0" smtClean="0"/>
              <a:t>On-site visit</a:t>
            </a:r>
          </a:p>
          <a:p>
            <a:pPr lvl="1"/>
            <a:r>
              <a:rPr lang="en-US" dirty="0" smtClean="0"/>
              <a:t>Does not meet HCBS Final Rule or ALW requirements</a:t>
            </a:r>
            <a:endParaRPr lang="en-US" dirty="0"/>
          </a:p>
          <a:p>
            <a:r>
              <a:rPr lang="en-US" dirty="0" err="1" smtClean="0"/>
              <a:t>Medi</a:t>
            </a:r>
            <a:r>
              <a:rPr lang="en-US" dirty="0" smtClean="0"/>
              <a:t>-Cal Application</a:t>
            </a:r>
          </a:p>
          <a:p>
            <a:pPr lvl="1"/>
            <a:r>
              <a:rPr lang="en-US" dirty="0" smtClean="0"/>
              <a:t>Incomplete application</a:t>
            </a:r>
          </a:p>
          <a:p>
            <a:pPr lvl="1"/>
            <a:r>
              <a:rPr lang="en-US" dirty="0" smtClean="0"/>
              <a:t>Suspended entity</a:t>
            </a:r>
          </a:p>
          <a:p>
            <a:pPr lvl="2"/>
            <a:r>
              <a:rPr lang="en-US" dirty="0" smtClean="0"/>
              <a:t>Must be in good standing with Secretary of State</a:t>
            </a:r>
          </a:p>
          <a:p>
            <a:pPr lvl="1"/>
            <a:r>
              <a:rPr lang="en-US" dirty="0" smtClean="0"/>
              <a:t>On an exclusion list </a:t>
            </a:r>
          </a:p>
          <a:p>
            <a:pPr lvl="1"/>
            <a:r>
              <a:rPr lang="en-US" dirty="0" err="1" smtClean="0"/>
              <a:t>Medi</a:t>
            </a:r>
            <a:r>
              <a:rPr lang="en-US" dirty="0" smtClean="0"/>
              <a:t>-Cal suspended (owners and/or entity)</a:t>
            </a:r>
          </a:p>
          <a:p>
            <a:pPr marL="457200" lvl="1" indent="0">
              <a:buNone/>
            </a:pPr>
            <a:endParaRPr lang="en-US" dirty="0" smtClean="0"/>
          </a:p>
          <a:p>
            <a:pPr lvl="1"/>
            <a:endParaRPr lang="en-US" dirty="0"/>
          </a:p>
          <a:p>
            <a:endParaRPr lang="en-US" dirty="0" smtClean="0"/>
          </a:p>
        </p:txBody>
      </p:sp>
    </p:spTree>
    <p:extLst>
      <p:ext uri="{BB962C8B-B14F-4D97-AF65-F5344CB8AC3E}">
        <p14:creationId xmlns:p14="http://schemas.microsoft.com/office/powerpoint/2010/main" val="85970600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to Expect During Comprehensive Facility Reviews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Facility clean, safe, and in good repair</a:t>
            </a:r>
          </a:p>
          <a:p>
            <a:r>
              <a:rPr lang="en-US" dirty="0" smtClean="0"/>
              <a:t>No recent Type A citations</a:t>
            </a:r>
          </a:p>
          <a:p>
            <a:r>
              <a:rPr lang="en-US" dirty="0" smtClean="0"/>
              <a:t>Complete ALW documentation</a:t>
            </a:r>
          </a:p>
          <a:p>
            <a:pPr lvl="1"/>
            <a:r>
              <a:rPr lang="en-US" dirty="0" smtClean="0"/>
              <a:t>Current signed ISP</a:t>
            </a:r>
          </a:p>
          <a:p>
            <a:pPr lvl="1"/>
            <a:r>
              <a:rPr lang="en-US" dirty="0" smtClean="0"/>
              <a:t>Informing letter</a:t>
            </a:r>
          </a:p>
          <a:p>
            <a:pPr lvl="1"/>
            <a:r>
              <a:rPr lang="en-US" dirty="0" smtClean="0"/>
              <a:t>Admissions agreement</a:t>
            </a:r>
          </a:p>
          <a:p>
            <a:pPr lvl="1"/>
            <a:r>
              <a:rPr lang="en-US" dirty="0" smtClean="0"/>
              <a:t>Amenity form</a:t>
            </a:r>
          </a:p>
          <a:p>
            <a:pPr lvl="1"/>
            <a:r>
              <a:rPr lang="en-US" dirty="0" smtClean="0"/>
              <a:t>Current Physician’s Report (602)</a:t>
            </a:r>
          </a:p>
          <a:p>
            <a:pPr lvl="1"/>
            <a:r>
              <a:rPr lang="en-US" dirty="0" smtClean="0"/>
              <a:t>Documentation that IRs (incident reports) have been sent to CCAs</a:t>
            </a:r>
          </a:p>
          <a:p>
            <a:pPr lvl="1"/>
            <a:r>
              <a:rPr lang="en-US" dirty="0" smtClean="0"/>
              <a:t>Documentation of CCAs monthly visits</a:t>
            </a:r>
          </a:p>
          <a:p>
            <a:r>
              <a:rPr lang="en-US" dirty="0" smtClean="0"/>
              <a:t>Interview participants</a:t>
            </a:r>
          </a:p>
          <a:p>
            <a:r>
              <a:rPr lang="en-US" dirty="0" smtClean="0"/>
              <a:t>Review of billing</a:t>
            </a:r>
          </a:p>
          <a:p>
            <a:endParaRPr lang="en-US" dirty="0" smtClean="0"/>
          </a:p>
        </p:txBody>
      </p:sp>
    </p:spTree>
    <p:extLst>
      <p:ext uri="{BB962C8B-B14F-4D97-AF65-F5344CB8AC3E}">
        <p14:creationId xmlns:p14="http://schemas.microsoft.com/office/powerpoint/2010/main" val="398551922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42277" y="441065"/>
            <a:ext cx="8671575" cy="1332426"/>
          </a:xfrm>
        </p:spPr>
        <p:txBody>
          <a:bodyPr>
            <a:noAutofit/>
          </a:bodyPr>
          <a:lstStyle/>
          <a:p>
            <a:pPr algn="ctr"/>
            <a:r>
              <a:rPr lang="en-US" sz="8800" dirty="0" smtClean="0"/>
              <a:t>Q&amp;A</a:t>
            </a:r>
            <a:endParaRPr lang="en-US" sz="8800" dirty="0"/>
          </a:p>
        </p:txBody>
      </p:sp>
      <p:pic>
        <p:nvPicPr>
          <p:cNvPr id="6" name="Picture 5" descr="Preguntas y Respuestas- 8 de marzo, 2013 - Jaime, mi dulce guerrer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05906" y="2292275"/>
            <a:ext cx="4944316" cy="3573041"/>
          </a:xfrm>
          <a:prstGeom prst="rect">
            <a:avLst/>
          </a:prstGeom>
        </p:spPr>
      </p:pic>
    </p:spTree>
    <p:extLst>
      <p:ext uri="{BB962C8B-B14F-4D97-AF65-F5344CB8AC3E}">
        <p14:creationId xmlns:p14="http://schemas.microsoft.com/office/powerpoint/2010/main" val="272685044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Resources</a:t>
            </a:r>
            <a:endParaRPr lang="en-US" dirty="0"/>
          </a:p>
        </p:txBody>
      </p:sp>
      <p:sp>
        <p:nvSpPr>
          <p:cNvPr id="3" name="Content Placeholder 2"/>
          <p:cNvSpPr>
            <a:spLocks noGrp="1"/>
          </p:cNvSpPr>
          <p:nvPr>
            <p:ph idx="1"/>
          </p:nvPr>
        </p:nvSpPr>
        <p:spPr>
          <a:xfrm>
            <a:off x="677334" y="1502229"/>
            <a:ext cx="8596668" cy="4539133"/>
          </a:xfrm>
        </p:spPr>
        <p:txBody>
          <a:bodyPr>
            <a:normAutofit/>
          </a:bodyPr>
          <a:lstStyle/>
          <a:p>
            <a:r>
              <a:rPr lang="en-US" dirty="0"/>
              <a:t>Visit our </a:t>
            </a:r>
            <a:r>
              <a:rPr lang="en-US" dirty="0" smtClean="0"/>
              <a:t>website</a:t>
            </a:r>
          </a:p>
          <a:p>
            <a:pPr lvl="1"/>
            <a:r>
              <a:rPr lang="en-US" dirty="0" smtClean="0"/>
              <a:t>http</a:t>
            </a:r>
            <a:r>
              <a:rPr lang="en-US" dirty="0"/>
              <a:t>://</a:t>
            </a:r>
            <a:r>
              <a:rPr lang="en-US" dirty="0" smtClean="0"/>
              <a:t>www.dhcs.ca.gov/services/ltc/Pages/AssistedLivingWaiver.aspx</a:t>
            </a:r>
          </a:p>
          <a:p>
            <a:r>
              <a:rPr lang="en-US" dirty="0" smtClean="0"/>
              <a:t>Billing Issues</a:t>
            </a:r>
          </a:p>
          <a:p>
            <a:pPr lvl="1"/>
            <a:r>
              <a:rPr lang="en-US" dirty="0" smtClean="0"/>
              <a:t>Work with your CCA</a:t>
            </a:r>
          </a:p>
          <a:p>
            <a:pPr lvl="1"/>
            <a:r>
              <a:rPr lang="en-US" dirty="0" smtClean="0"/>
              <a:t>Contact Xerox at 1-800-541-5555</a:t>
            </a:r>
          </a:p>
          <a:p>
            <a:r>
              <a:rPr lang="en-US" dirty="0" smtClean="0"/>
              <a:t>General Questions</a:t>
            </a:r>
          </a:p>
          <a:p>
            <a:pPr lvl="1"/>
            <a:r>
              <a:rPr lang="en-US" dirty="0" smtClean="0"/>
              <a:t>Contact our waiver hotline at (916) 552-9322</a:t>
            </a:r>
          </a:p>
          <a:p>
            <a:r>
              <a:rPr lang="en-US" dirty="0" smtClean="0"/>
              <a:t>Complaints/Report of Participant Concerns/Issues</a:t>
            </a:r>
          </a:p>
          <a:p>
            <a:pPr lvl="1"/>
            <a:r>
              <a:rPr lang="en-US" dirty="0" smtClean="0"/>
              <a:t>Contact Karli Holkko or Tina Mayes directly</a:t>
            </a:r>
          </a:p>
          <a:p>
            <a:pPr lvl="1"/>
            <a:r>
              <a:rPr lang="en-US" dirty="0" smtClean="0"/>
              <a:t>Karli.Holkko@dhcs.ca.gov; Tina.Mayes@dhcs.ca.gov </a:t>
            </a:r>
            <a:endParaRPr lang="en-US" dirty="0"/>
          </a:p>
        </p:txBody>
      </p:sp>
    </p:spTree>
    <p:extLst>
      <p:ext uri="{BB962C8B-B14F-4D97-AF65-F5344CB8AC3E}">
        <p14:creationId xmlns:p14="http://schemas.microsoft.com/office/powerpoint/2010/main" val="152917630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a:r>
              <a:rPr lang="en-US" smtClean="0"/>
              <a:t>History</a:t>
            </a:r>
            <a:endParaRPr lang="en-US" dirty="0" smtClean="0"/>
          </a:p>
        </p:txBody>
      </p:sp>
      <p:sp>
        <p:nvSpPr>
          <p:cNvPr id="4099" name="Rectangle 3"/>
          <p:cNvSpPr>
            <a:spLocks noGrp="1" noChangeArrowheads="1"/>
          </p:cNvSpPr>
          <p:nvPr>
            <p:ph idx="1"/>
          </p:nvPr>
        </p:nvSpPr>
        <p:spPr>
          <a:xfrm>
            <a:off x="677334" y="1699709"/>
            <a:ext cx="8596668" cy="3614569"/>
          </a:xfrm>
        </p:spPr>
        <p:txBody>
          <a:bodyPr/>
          <a:lstStyle/>
          <a:p>
            <a:r>
              <a:rPr lang="en-US" dirty="0" smtClean="0"/>
              <a:t>The ALW is a 1915(c) Home and Community Based Services (HCBS) waiver</a:t>
            </a:r>
          </a:p>
          <a:p>
            <a:r>
              <a:rPr lang="en-US" dirty="0" smtClean="0"/>
              <a:t>Initiated by the California Legislature – AB 499 (</a:t>
            </a:r>
            <a:r>
              <a:rPr lang="en-US" dirty="0" err="1" smtClean="0"/>
              <a:t>Aroner</a:t>
            </a:r>
            <a:r>
              <a:rPr lang="en-US" dirty="0" smtClean="0"/>
              <a:t>) Statutes of 2000</a:t>
            </a:r>
          </a:p>
          <a:p>
            <a:r>
              <a:rPr lang="en-US" dirty="0" smtClean="0"/>
              <a:t>Pilot program from 2006 – 2009 in three counties</a:t>
            </a:r>
          </a:p>
          <a:p>
            <a:r>
              <a:rPr lang="en-US" dirty="0" smtClean="0"/>
              <a:t>March 2009, CMS approves waiver for five additional years</a:t>
            </a:r>
          </a:p>
          <a:p>
            <a:r>
              <a:rPr lang="en-US" dirty="0" smtClean="0"/>
              <a:t>Effective March 1, 2014 five year waiver renewal</a:t>
            </a:r>
          </a:p>
        </p:txBody>
      </p:sp>
      <p:sp>
        <p:nvSpPr>
          <p:cNvPr id="2" name="Slide Number Placeholder 1"/>
          <p:cNvSpPr>
            <a:spLocks noGrp="1"/>
          </p:cNvSpPr>
          <p:nvPr>
            <p:ph type="sldNum" sz="quarter" idx="12"/>
          </p:nvPr>
        </p:nvSpPr>
        <p:spPr/>
        <p:txBody>
          <a:bodyPr/>
          <a:lstStyle/>
          <a:p>
            <a:pPr>
              <a:defRPr/>
            </a:pPr>
            <a:fld id="{49E94128-A514-417B-A16A-83B9062380EA}" type="slidenum">
              <a:rPr lang="en-US" smtClean="0"/>
              <a:pPr>
                <a:defRPr/>
              </a:pPr>
              <a:t>3</a:t>
            </a:fld>
            <a:endParaRPr lang="en-US" dirty="0"/>
          </a:p>
        </p:txBody>
      </p:sp>
    </p:spTree>
    <p:extLst>
      <p:ext uri="{BB962C8B-B14F-4D97-AF65-F5344CB8AC3E}">
        <p14:creationId xmlns:p14="http://schemas.microsoft.com/office/powerpoint/2010/main" val="326327244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7211" y="1795958"/>
            <a:ext cx="3412530" cy="155901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 Box 9"/>
          <p:cNvSpPr txBox="1">
            <a:spLocks noChangeArrowheads="1"/>
          </p:cNvSpPr>
          <p:nvPr/>
        </p:nvSpPr>
        <p:spPr bwMode="auto">
          <a:xfrm>
            <a:off x="476925" y="623945"/>
            <a:ext cx="9108139" cy="12233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algn="ctr" defTabSz="914400" eaLnBrk="0" fontAlgn="base" hangingPunct="0">
              <a:spcBef>
                <a:spcPct val="0"/>
              </a:spcBef>
              <a:spcAft>
                <a:spcPct val="0"/>
              </a:spcAft>
            </a:pPr>
            <a:r>
              <a:rPr lang="en-US" altLang="en-US" sz="2400" dirty="0" smtClean="0">
                <a:ln w="0"/>
                <a:effectLst>
                  <a:outerShdw blurRad="38100" dist="19050" dir="2700000" algn="tl" rotWithShape="0">
                    <a:schemeClr val="dk1">
                      <a:alpha val="40000"/>
                    </a:schemeClr>
                  </a:outerShdw>
                </a:effectLst>
                <a:latin typeface="Calibri" panose="020F0502020204030204" pitchFamily="34" charset="0"/>
              </a:rPr>
              <a:t>Thank you to our sponsors</a:t>
            </a:r>
          </a:p>
          <a:p>
            <a:pPr lvl="0" algn="ctr" defTabSz="914400" eaLnBrk="0" fontAlgn="base" hangingPunct="0">
              <a:spcBef>
                <a:spcPct val="0"/>
              </a:spcBef>
              <a:spcAft>
                <a:spcPct val="0"/>
              </a:spcAft>
            </a:pPr>
            <a:endParaRPr lang="en-US" altLang="en-US" sz="2400" dirty="0">
              <a:ln w="0"/>
              <a:effectLst>
                <a:outerShdw blurRad="38100" dist="19050" dir="2700000" algn="tl" rotWithShape="0">
                  <a:schemeClr val="dk1">
                    <a:alpha val="40000"/>
                  </a:schemeClr>
                </a:outerShdw>
              </a:effectLst>
              <a:latin typeface="Calibri" panose="020F0502020204030204" pitchFamily="34" charset="0"/>
            </a:endParaRPr>
          </a:p>
        </p:txBody>
      </p:sp>
      <p:pic>
        <p:nvPicPr>
          <p:cNvPr id="3" name="Picture 2" descr="bbb295b7-b7ae-462f-a112-b18eb16bac7b@namprd0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1976" y="3512633"/>
            <a:ext cx="3123000" cy="3345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descr="098afbab-f42f-4cb6-840e-a16dc0b3a7be@namprd0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7375" y="4738752"/>
            <a:ext cx="2122189" cy="1220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http://dhcsintranet/PublishingImages/logo_DHCS_v%5b1%5d.3a_color%20copy.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28403" y="2042983"/>
            <a:ext cx="1740132" cy="1701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532858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Purpose</a:t>
            </a:r>
            <a:endParaRPr lang="en-US" dirty="0"/>
          </a:p>
        </p:txBody>
      </p:sp>
      <p:sp>
        <p:nvSpPr>
          <p:cNvPr id="3" name="Content Placeholder 2"/>
          <p:cNvSpPr>
            <a:spLocks noGrp="1"/>
          </p:cNvSpPr>
          <p:nvPr>
            <p:ph idx="1"/>
          </p:nvPr>
        </p:nvSpPr>
        <p:spPr>
          <a:xfrm>
            <a:off x="677334" y="1645921"/>
            <a:ext cx="8596668" cy="2979867"/>
          </a:xfrm>
        </p:spPr>
        <p:txBody>
          <a:bodyPr/>
          <a:lstStyle/>
          <a:p>
            <a:r>
              <a:rPr lang="en-US" dirty="0" smtClean="0"/>
              <a:t>Bridges the gap between independent living and nursing home care</a:t>
            </a:r>
          </a:p>
          <a:p>
            <a:r>
              <a:rPr lang="en-US" dirty="0" smtClean="0"/>
              <a:t>Combines a home-like setting with access to continuous personal support and services </a:t>
            </a:r>
          </a:p>
          <a:p>
            <a:r>
              <a:rPr lang="en-US" dirty="0" smtClean="0"/>
              <a:t>Provides an opportunity for individuals to transition out of nursing facilities</a:t>
            </a:r>
          </a:p>
          <a:p>
            <a:r>
              <a:rPr lang="en-US" dirty="0" smtClean="0"/>
              <a:t>Offers an alternative to nursing facility placement</a:t>
            </a:r>
          </a:p>
          <a:p>
            <a:pPr marL="0" indent="0">
              <a:buNone/>
            </a:pPr>
            <a:endParaRPr lang="en-US" dirty="0" smtClean="0"/>
          </a:p>
        </p:txBody>
      </p:sp>
      <p:sp>
        <p:nvSpPr>
          <p:cNvPr id="5" name="Slide Number Placeholder 4"/>
          <p:cNvSpPr>
            <a:spLocks noGrp="1"/>
          </p:cNvSpPr>
          <p:nvPr>
            <p:ph type="sldNum" sz="quarter" idx="12"/>
          </p:nvPr>
        </p:nvSpPr>
        <p:spPr/>
        <p:txBody>
          <a:bodyPr/>
          <a:lstStyle/>
          <a:p>
            <a:fld id="{49E94128-A514-417B-A16A-83B9062380EA}" type="slidenum">
              <a:rPr lang="en-US" smtClean="0"/>
              <a:pPr/>
              <a:t>4</a:t>
            </a:fld>
            <a:endParaRPr lang="en-US" dirty="0"/>
          </a:p>
        </p:txBody>
      </p:sp>
    </p:spTree>
    <p:extLst>
      <p:ext uri="{BB962C8B-B14F-4D97-AF65-F5344CB8AC3E}">
        <p14:creationId xmlns:p14="http://schemas.microsoft.com/office/powerpoint/2010/main" val="387219513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ctr"/>
            <a:r>
              <a:rPr lang="en-US" dirty="0" smtClean="0"/>
              <a:t>ALW Goals</a:t>
            </a:r>
          </a:p>
        </p:txBody>
      </p:sp>
      <p:sp>
        <p:nvSpPr>
          <p:cNvPr id="37891" name="Rectangle 3"/>
          <p:cNvSpPr>
            <a:spLocks noGrp="1" noChangeArrowheads="1"/>
          </p:cNvSpPr>
          <p:nvPr>
            <p:ph idx="1"/>
          </p:nvPr>
        </p:nvSpPr>
        <p:spPr>
          <a:xfrm>
            <a:off x="677334" y="1930401"/>
            <a:ext cx="8596668" cy="2802964"/>
          </a:xfrm>
        </p:spPr>
        <p:txBody>
          <a:bodyPr>
            <a:normAutofit/>
          </a:bodyPr>
          <a:lstStyle/>
          <a:p>
            <a:r>
              <a:rPr lang="en-US" dirty="0" smtClean="0"/>
              <a:t>Facilitate a safe and timely transition from a SNF into homelike community setting</a:t>
            </a:r>
          </a:p>
          <a:p>
            <a:r>
              <a:rPr lang="en-US" dirty="0" smtClean="0"/>
              <a:t>Prevent SNF admissions for members with an imminent need for nursing facility placement</a:t>
            </a:r>
          </a:p>
          <a:p>
            <a:r>
              <a:rPr lang="en-US" dirty="0" smtClean="0"/>
              <a:t>Maintain a one-to-one ratio of SNF transitions to community placements</a:t>
            </a:r>
            <a:endParaRPr lang="en-US" dirty="0"/>
          </a:p>
          <a:p>
            <a:endParaRPr lang="en-US" dirty="0" smtClean="0"/>
          </a:p>
        </p:txBody>
      </p:sp>
      <p:sp>
        <p:nvSpPr>
          <p:cNvPr id="2" name="Slide Number Placeholder 1"/>
          <p:cNvSpPr>
            <a:spLocks noGrp="1"/>
          </p:cNvSpPr>
          <p:nvPr>
            <p:ph type="sldNum" sz="quarter" idx="12"/>
          </p:nvPr>
        </p:nvSpPr>
        <p:spPr/>
        <p:txBody>
          <a:bodyPr/>
          <a:lstStyle/>
          <a:p>
            <a:pPr>
              <a:defRPr/>
            </a:pPr>
            <a:fld id="{49E94128-A514-417B-A16A-83B9062380EA}" type="slidenum">
              <a:rPr lang="en-US" smtClean="0"/>
              <a:pPr>
                <a:defRPr/>
              </a:pPr>
              <a:t>5</a:t>
            </a:fld>
            <a:endParaRPr lang="en-US" dirty="0"/>
          </a:p>
        </p:txBody>
      </p:sp>
    </p:spTree>
    <p:extLst>
      <p:ext uri="{BB962C8B-B14F-4D97-AF65-F5344CB8AC3E}">
        <p14:creationId xmlns:p14="http://schemas.microsoft.com/office/powerpoint/2010/main" val="317288986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68593"/>
          </a:xfrm>
        </p:spPr>
        <p:txBody>
          <a:bodyPr/>
          <a:lstStyle/>
          <a:p>
            <a:pPr algn="ctr"/>
            <a:r>
              <a:rPr lang="en-US" dirty="0" smtClean="0"/>
              <a:t>Who is served by the ALW?</a:t>
            </a:r>
            <a:endParaRPr lang="en-US" dirty="0"/>
          </a:p>
        </p:txBody>
      </p:sp>
      <p:sp>
        <p:nvSpPr>
          <p:cNvPr id="3" name="Content Placeholder 2"/>
          <p:cNvSpPr>
            <a:spLocks noGrp="1"/>
          </p:cNvSpPr>
          <p:nvPr>
            <p:ph idx="1"/>
          </p:nvPr>
        </p:nvSpPr>
        <p:spPr>
          <a:xfrm>
            <a:off x="677334" y="1850316"/>
            <a:ext cx="8596668" cy="3055172"/>
          </a:xfrm>
        </p:spPr>
        <p:txBody>
          <a:bodyPr/>
          <a:lstStyle/>
          <a:p>
            <a:r>
              <a:rPr lang="en-US" dirty="0" err="1" smtClean="0"/>
              <a:t>Medi</a:t>
            </a:r>
            <a:r>
              <a:rPr lang="en-US" dirty="0" smtClean="0"/>
              <a:t>-Cal eligible over the age of 21 with no share of cost</a:t>
            </a:r>
          </a:p>
          <a:p>
            <a:r>
              <a:rPr lang="en-US" dirty="0" smtClean="0"/>
              <a:t>Meet nursing facility level of care</a:t>
            </a:r>
          </a:p>
          <a:p>
            <a:r>
              <a:rPr lang="en-US" dirty="0" smtClean="0"/>
              <a:t>Choose to reside in an Assisted Living setting as an alternative to skilled nursing facility (SNF), hospital, or institutional setting</a:t>
            </a:r>
          </a:p>
          <a:p>
            <a:r>
              <a:rPr lang="en-US" dirty="0" smtClean="0"/>
              <a:t>Ability to remain safe in an Assisted Living setting</a:t>
            </a:r>
          </a:p>
          <a:p>
            <a:pPr marL="0" indent="0">
              <a:buNone/>
            </a:pPr>
            <a:endParaRPr lang="en-US" b="1" u="sng" dirty="0" smtClean="0"/>
          </a:p>
          <a:p>
            <a:endParaRPr lang="en-US" dirty="0"/>
          </a:p>
        </p:txBody>
      </p:sp>
    </p:spTree>
    <p:extLst>
      <p:ext uri="{BB962C8B-B14F-4D97-AF65-F5344CB8AC3E}">
        <p14:creationId xmlns:p14="http://schemas.microsoft.com/office/powerpoint/2010/main" val="4027352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a:r>
              <a:rPr lang="en-US" dirty="0" smtClean="0"/>
              <a:t>Eligibility Criteria for Facilities</a:t>
            </a:r>
          </a:p>
        </p:txBody>
      </p:sp>
      <p:sp>
        <p:nvSpPr>
          <p:cNvPr id="14340" name="Rectangle 4"/>
          <p:cNvSpPr>
            <a:spLocks noGrp="1" noChangeArrowheads="1"/>
          </p:cNvSpPr>
          <p:nvPr>
            <p:ph idx="1"/>
          </p:nvPr>
        </p:nvSpPr>
        <p:spPr>
          <a:xfrm>
            <a:off x="677334" y="1747157"/>
            <a:ext cx="8596668" cy="4294205"/>
          </a:xfrm>
        </p:spPr>
        <p:txBody>
          <a:bodyPr>
            <a:normAutofit fontScale="92500"/>
          </a:bodyPr>
          <a:lstStyle/>
          <a:p>
            <a:pPr marL="0" indent="0">
              <a:lnSpc>
                <a:spcPct val="120000"/>
              </a:lnSpc>
              <a:spcBef>
                <a:spcPts val="0"/>
              </a:spcBef>
              <a:buNone/>
            </a:pPr>
            <a:r>
              <a:rPr lang="en-US" b="1" u="sng" dirty="0" smtClean="0"/>
              <a:t>Basic Requirements</a:t>
            </a:r>
          </a:p>
          <a:p>
            <a:pPr>
              <a:lnSpc>
                <a:spcPct val="120000"/>
              </a:lnSpc>
              <a:spcBef>
                <a:spcPts val="0"/>
              </a:spcBef>
            </a:pPr>
            <a:r>
              <a:rPr lang="en-US" dirty="0" smtClean="0"/>
              <a:t>Must meet licensure and certification requirements set forth by the California Department of Social Services (CDSS), Community Care Licensing (CCL)</a:t>
            </a:r>
          </a:p>
          <a:p>
            <a:pPr>
              <a:lnSpc>
                <a:spcPct val="120000"/>
              </a:lnSpc>
              <a:spcBef>
                <a:spcPts val="0"/>
              </a:spcBef>
            </a:pPr>
            <a:r>
              <a:rPr lang="en-US" dirty="0" smtClean="0"/>
              <a:t>Must be in substantial compliance and good standing with licensing regulations </a:t>
            </a:r>
          </a:p>
          <a:p>
            <a:pPr>
              <a:lnSpc>
                <a:spcPct val="120000"/>
              </a:lnSpc>
              <a:spcBef>
                <a:spcPts val="0"/>
              </a:spcBef>
            </a:pPr>
            <a:r>
              <a:rPr lang="en-US" dirty="0" smtClean="0"/>
              <a:t>Must have nursing staff, either on call or employed, in order to provide skilled nursing services as needed to waiver participants</a:t>
            </a:r>
          </a:p>
          <a:p>
            <a:pPr>
              <a:lnSpc>
                <a:spcPct val="120000"/>
              </a:lnSpc>
              <a:spcBef>
                <a:spcPts val="0"/>
              </a:spcBef>
            </a:pPr>
            <a:r>
              <a:rPr lang="en-US" dirty="0" smtClean="0"/>
              <a:t>Adequate staff to ensure provision of care and supervision to meet client health and safety needs</a:t>
            </a:r>
          </a:p>
          <a:p>
            <a:pPr>
              <a:lnSpc>
                <a:spcPct val="120000"/>
              </a:lnSpc>
              <a:spcBef>
                <a:spcPts val="0"/>
              </a:spcBef>
            </a:pPr>
            <a:r>
              <a:rPr lang="en-US" dirty="0" smtClean="0"/>
              <a:t>Required to provide private or semi-private bedrooms </a:t>
            </a:r>
          </a:p>
          <a:p>
            <a:pPr>
              <a:lnSpc>
                <a:spcPct val="120000"/>
              </a:lnSpc>
              <a:spcBef>
                <a:spcPts val="0"/>
              </a:spcBef>
            </a:pPr>
            <a:r>
              <a:rPr lang="en-US" dirty="0" smtClean="0"/>
              <a:t>Lockable door </a:t>
            </a:r>
          </a:p>
          <a:p>
            <a:pPr>
              <a:lnSpc>
                <a:spcPct val="120000"/>
              </a:lnSpc>
              <a:spcBef>
                <a:spcPts val="0"/>
              </a:spcBef>
            </a:pPr>
            <a:r>
              <a:rPr lang="en-US" dirty="0" smtClean="0"/>
              <a:t>Call systems*</a:t>
            </a:r>
          </a:p>
          <a:p>
            <a:pPr>
              <a:lnSpc>
                <a:spcPct val="120000"/>
              </a:lnSpc>
              <a:spcBef>
                <a:spcPts val="0"/>
              </a:spcBef>
            </a:pPr>
            <a:r>
              <a:rPr lang="en-US" dirty="0"/>
              <a:t>K</a:t>
            </a:r>
            <a:r>
              <a:rPr lang="en-US" dirty="0" smtClean="0"/>
              <a:t>itchenettes*</a:t>
            </a:r>
          </a:p>
          <a:p>
            <a:pPr>
              <a:lnSpc>
                <a:spcPct val="120000"/>
              </a:lnSpc>
              <a:spcBef>
                <a:spcPts val="0"/>
              </a:spcBef>
            </a:pPr>
            <a:r>
              <a:rPr lang="en-US" dirty="0" smtClean="0"/>
              <a:t>24-hour awake staff*</a:t>
            </a:r>
          </a:p>
        </p:txBody>
      </p:sp>
      <p:sp>
        <p:nvSpPr>
          <p:cNvPr id="2" name="Slide Number Placeholder 1"/>
          <p:cNvSpPr>
            <a:spLocks noGrp="1"/>
          </p:cNvSpPr>
          <p:nvPr>
            <p:ph type="sldNum" sz="quarter" idx="12"/>
          </p:nvPr>
        </p:nvSpPr>
        <p:spPr/>
        <p:txBody>
          <a:bodyPr/>
          <a:lstStyle/>
          <a:p>
            <a:fld id="{8D1A8834-5F33-4D41-AEFB-7B7D7F5A1F49}" type="slidenum">
              <a:rPr lang="en-US" smtClean="0"/>
              <a:pPr/>
              <a:t>7</a:t>
            </a:fld>
            <a:endParaRPr lang="en-US"/>
          </a:p>
        </p:txBody>
      </p:sp>
      <p:sp>
        <p:nvSpPr>
          <p:cNvPr id="5" name="TextBox 4"/>
          <p:cNvSpPr txBox="1"/>
          <p:nvPr/>
        </p:nvSpPr>
        <p:spPr>
          <a:xfrm>
            <a:off x="304800" y="6067451"/>
            <a:ext cx="5365571" cy="369332"/>
          </a:xfrm>
          <a:prstGeom prst="rect">
            <a:avLst/>
          </a:prstGeom>
          <a:noFill/>
        </p:spPr>
        <p:txBody>
          <a:bodyPr wrap="none" rtlCol="0">
            <a:spAutoFit/>
          </a:bodyPr>
          <a:lstStyle/>
          <a:p>
            <a:r>
              <a:rPr lang="en-US" dirty="0" smtClean="0"/>
              <a:t>*These requirements are waived for 6 bed facilities</a:t>
            </a:r>
            <a:endParaRPr lang="en-US" dirty="0"/>
          </a:p>
        </p:txBody>
      </p:sp>
    </p:spTree>
    <p:extLst>
      <p:ext uri="{BB962C8B-B14F-4D97-AF65-F5344CB8AC3E}">
        <p14:creationId xmlns:p14="http://schemas.microsoft.com/office/powerpoint/2010/main" val="277387735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5943" y="2002632"/>
            <a:ext cx="11549743" cy="2852737"/>
          </a:xfrm>
        </p:spPr>
        <p:txBody>
          <a:bodyPr anchor="ctr" anchorCtr="0"/>
          <a:lstStyle/>
          <a:p>
            <a:pPr algn="ctr"/>
            <a:r>
              <a:rPr lang="en-US" b="1" dirty="0" smtClean="0"/>
              <a:t>ALW Care Coordination Benefits</a:t>
            </a:r>
            <a:endParaRPr lang="en-US" b="1" dirty="0"/>
          </a:p>
        </p:txBody>
      </p:sp>
    </p:spTree>
    <p:extLst>
      <p:ext uri="{BB962C8B-B14F-4D97-AF65-F5344CB8AC3E}">
        <p14:creationId xmlns:p14="http://schemas.microsoft.com/office/powerpoint/2010/main" val="1425187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Role of the Care Coordination Agency (CCA)</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sz="2300" b="1" u="sng" dirty="0" smtClean="0"/>
              <a:t>Enrollment</a:t>
            </a:r>
          </a:p>
          <a:p>
            <a:r>
              <a:rPr lang="en-US" sz="2300" dirty="0" smtClean="0"/>
              <a:t>Assess potential participants for the waiver program</a:t>
            </a:r>
          </a:p>
          <a:p>
            <a:r>
              <a:rPr lang="en-US" sz="2300" dirty="0" smtClean="0"/>
              <a:t>Verify </a:t>
            </a:r>
            <a:r>
              <a:rPr lang="en-US" sz="2300" dirty="0" err="1" smtClean="0"/>
              <a:t>Medi</a:t>
            </a:r>
            <a:r>
              <a:rPr lang="en-US" sz="2300" dirty="0" smtClean="0"/>
              <a:t>-Cal eligibility</a:t>
            </a:r>
          </a:p>
          <a:p>
            <a:r>
              <a:rPr lang="en-US" sz="2300" dirty="0" smtClean="0"/>
              <a:t>Identify Durable </a:t>
            </a:r>
            <a:r>
              <a:rPr lang="en-US" sz="2300" dirty="0"/>
              <a:t>Power of Attorney (DPOA</a:t>
            </a:r>
            <a:r>
              <a:rPr lang="en-US" sz="2300" dirty="0" smtClean="0"/>
              <a:t>), Advanced </a:t>
            </a:r>
            <a:r>
              <a:rPr lang="en-US" sz="2300" dirty="0"/>
              <a:t>Healthcare </a:t>
            </a:r>
            <a:r>
              <a:rPr lang="en-US" sz="2300" dirty="0" smtClean="0"/>
              <a:t>Directive, or Conservator. Assist with obtaining if none</a:t>
            </a:r>
          </a:p>
          <a:p>
            <a:r>
              <a:rPr lang="en-US" sz="2300" dirty="0" smtClean="0"/>
              <a:t>In collaboration with participant and/or legal representative and family, complete an assessment and individualized service plan (ISP)</a:t>
            </a:r>
          </a:p>
          <a:p>
            <a:r>
              <a:rPr lang="en-US" sz="2300" dirty="0" smtClean="0"/>
              <a:t>Submit application to the state </a:t>
            </a:r>
          </a:p>
          <a:p>
            <a:r>
              <a:rPr lang="en-US" sz="2300" dirty="0" smtClean="0"/>
              <a:t>Coordinate move in conjunction with ALW facility</a:t>
            </a:r>
          </a:p>
          <a:p>
            <a:r>
              <a:rPr lang="en-US" sz="2300" dirty="0" smtClean="0"/>
              <a:t>Maintain constant communication with the participant and/or legal representative, family and ALW facility</a:t>
            </a:r>
          </a:p>
          <a:p>
            <a:endParaRPr lang="en-US" sz="2300" dirty="0" smtClean="0"/>
          </a:p>
        </p:txBody>
      </p: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9</a:t>
            </a:fld>
            <a:endParaRPr lang="en-US" dirty="0"/>
          </a:p>
        </p:txBody>
      </p:sp>
    </p:spTree>
    <p:extLst>
      <p:ext uri="{BB962C8B-B14F-4D97-AF65-F5344CB8AC3E}">
        <p14:creationId xmlns:p14="http://schemas.microsoft.com/office/powerpoint/2010/main" val="1233357770"/>
      </p:ext>
    </p:extLst>
  </p:cSld>
  <p:clrMapOvr>
    <a:masterClrMapping/>
  </p:clrMapOvr>
</p:sld>
</file>

<file path=ppt/theme/theme1.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1427</TotalTime>
  <Words>2905</Words>
  <Application>Microsoft Macintosh PowerPoint</Application>
  <PresentationFormat>Custom</PresentationFormat>
  <Paragraphs>304</Paragraphs>
  <Slides>30</Slides>
  <Notes>28</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Facet</vt:lpstr>
      <vt:lpstr>Assisted Living Waiver Benefits Forum</vt:lpstr>
      <vt:lpstr>Presenters</vt:lpstr>
      <vt:lpstr>History</vt:lpstr>
      <vt:lpstr>Purpose</vt:lpstr>
      <vt:lpstr>ALW Goals</vt:lpstr>
      <vt:lpstr>Who is served by the ALW?</vt:lpstr>
      <vt:lpstr>Eligibility Criteria for Facilities</vt:lpstr>
      <vt:lpstr>ALW Care Coordination Benefits</vt:lpstr>
      <vt:lpstr>Role of the Care Coordination Agency (CCA)</vt:lpstr>
      <vt:lpstr>Role of the CCA (continued)</vt:lpstr>
      <vt:lpstr>Role of the Facility</vt:lpstr>
      <vt:lpstr>Role of the Facility (continued)</vt:lpstr>
      <vt:lpstr>ALW Required Services</vt:lpstr>
      <vt:lpstr>ALW Services</vt:lpstr>
      <vt:lpstr>Medi-Cal Payment</vt:lpstr>
      <vt:lpstr>The Future of ALW</vt:lpstr>
      <vt:lpstr>Waiver at Capacity</vt:lpstr>
      <vt:lpstr>Trends in Provider Base</vt:lpstr>
      <vt:lpstr>Home and Community Based Services (HCBS) Final Rule</vt:lpstr>
      <vt:lpstr>HCBS Final Rule Continued</vt:lpstr>
      <vt:lpstr>How Does the HCBS Final Rule Affect My Facility?</vt:lpstr>
      <vt:lpstr>Managed Care vs. Fee-for-Service Model</vt:lpstr>
      <vt:lpstr>Collaboration with Managed Care Plans</vt:lpstr>
      <vt:lpstr>Enrollment / Monitoring  and Oversight Process</vt:lpstr>
      <vt:lpstr>Enrollment Process</vt:lpstr>
      <vt:lpstr>Why Might an Application be Denied?</vt:lpstr>
      <vt:lpstr>What to Expect During Comprehensive Facility Reviews</vt:lpstr>
      <vt:lpstr>Q&amp;A</vt:lpstr>
      <vt:lpstr>Resources</vt:lpstr>
      <vt:lpstr>PowerPoint Presentation</vt:lpstr>
    </vt:vector>
  </TitlesOfParts>
  <Company>DHCS &amp; CDPH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Assisted Living Waiver Benefits Summit</dc:title>
  <dc:creator>Karli Holkko</dc:creator>
  <cp:lastModifiedBy>Monica</cp:lastModifiedBy>
  <cp:revision>97</cp:revision>
  <cp:lastPrinted>2017-04-13T18:52:42Z</cp:lastPrinted>
  <dcterms:created xsi:type="dcterms:W3CDTF">2016-06-15T21:06:23Z</dcterms:created>
  <dcterms:modified xsi:type="dcterms:W3CDTF">2017-04-17T18:27:03Z</dcterms:modified>
</cp:coreProperties>
</file>